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56" r:id="rId5"/>
    <p:sldId id="283" r:id="rId6"/>
    <p:sldId id="284" r:id="rId7"/>
    <p:sldId id="285" r:id="rId8"/>
    <p:sldId id="303" r:id="rId9"/>
    <p:sldId id="304" r:id="rId10"/>
    <p:sldId id="291" r:id="rId11"/>
    <p:sldId id="292" r:id="rId12"/>
    <p:sldId id="301" r:id="rId13"/>
    <p:sldId id="305" r:id="rId14"/>
    <p:sldId id="299" r:id="rId15"/>
    <p:sldId id="297" r:id="rId16"/>
    <p:sldId id="308" r:id="rId17"/>
    <p:sldId id="307" r:id="rId18"/>
    <p:sldId id="313" r:id="rId19"/>
    <p:sldId id="309" r:id="rId20"/>
    <p:sldId id="298" r:id="rId21"/>
    <p:sldId id="306" r:id="rId22"/>
    <p:sldId id="302" r:id="rId23"/>
    <p:sldId id="265" r:id="rId24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1997" userDrawn="1">
          <p15:clr>
            <a:srgbClr val="A4A3A4"/>
          </p15:clr>
        </p15:guide>
        <p15:guide id="2" pos="70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cius WANG" initials="LW" lastIdx="1" clrIdx="0">
    <p:extLst>
      <p:ext uri="{19B8F6BF-5375-455C-9EA6-DF929625EA0E}">
        <p15:presenceInfo xmlns:p15="http://schemas.microsoft.com/office/powerpoint/2012/main" userId="S::lucius.wang@charleskeith.com::7f04404c-19f1-4dae-9845-09d08415911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797EF5"/>
    <a:srgbClr val="F8A0DC"/>
    <a:srgbClr val="FF33CC"/>
    <a:srgbClr val="CC00CC"/>
    <a:srgbClr val="E3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8" autoAdjust="0"/>
    <p:restoredTop sz="77803" autoAdjust="0"/>
  </p:normalViewPr>
  <p:slideViewPr>
    <p:cSldViewPr snapToGrid="0">
      <p:cViewPr varScale="1">
        <p:scale>
          <a:sx n="54" d="100"/>
          <a:sy n="54" d="100"/>
        </p:scale>
        <p:origin x="1422" y="72"/>
      </p:cViewPr>
      <p:guideLst>
        <p:guide orient="horz" pos="1997"/>
        <p:guide pos="7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134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cius.wang\Desktop\&#21807;&#21697;&#21608;&#20250;\WK6&#21608;&#25253;&#25968;&#25454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ucius.wang\Desktop\&#21807;&#21697;&#21608;&#20250;\WK6&#21608;&#25253;&#25968;&#25454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1"/>
              <a:t>QTY LFL</a:t>
            </a:r>
            <a:endParaRPr lang="zh-CN" sz="14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货品!$L$232</c:f>
              <c:strCache>
                <c:ptCount val="1"/>
                <c:pt idx="0">
                  <c:v>Y-26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strRef>
              <c:f>货品!$K$233:$K$234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cat>
          <c:val>
            <c:numRef>
              <c:f>货品!$L$233:$L$234</c:f>
              <c:numCache>
                <c:formatCode>General</c:formatCode>
                <c:ptCount val="2"/>
                <c:pt idx="0">
                  <c:v>18172</c:v>
                </c:pt>
                <c:pt idx="1">
                  <c:v>4936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5B-4DB7-8AA9-1B4E1D85C752}"/>
            </c:ext>
          </c:extLst>
        </c:ser>
        <c:ser>
          <c:idx val="1"/>
          <c:order val="1"/>
          <c:tx>
            <c:strRef>
              <c:f>货品!$M$232</c:f>
              <c:strCache>
                <c:ptCount val="1"/>
                <c:pt idx="0">
                  <c:v>Y-25</c:v>
                </c:pt>
              </c:strCache>
            </c:strRef>
          </c:tx>
          <c:spPr>
            <a:solidFill>
              <a:srgbClr val="F8A0DC"/>
            </a:solidFill>
            <a:ln>
              <a:noFill/>
            </a:ln>
            <a:effectLst/>
          </c:spPr>
          <c:invertIfNegative val="0"/>
          <c:cat>
            <c:strRef>
              <c:f>货品!$K$233:$K$234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cat>
          <c:val>
            <c:numRef>
              <c:f>货品!$M$233:$M$234</c:f>
              <c:numCache>
                <c:formatCode>General</c:formatCode>
                <c:ptCount val="2"/>
                <c:pt idx="0">
                  <c:v>17283</c:v>
                </c:pt>
                <c:pt idx="1">
                  <c:v>3728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5B-4DB7-8AA9-1B4E1D85C7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77215936"/>
        <c:axId val="842322384"/>
      </c:barChart>
      <c:scatterChart>
        <c:scatterStyle val="lineMarker"/>
        <c:varyColors val="0"/>
        <c:ser>
          <c:idx val="2"/>
          <c:order val="2"/>
          <c:tx>
            <c:strRef>
              <c:f>货品!$N$232</c:f>
              <c:strCache>
                <c:ptCount val="1"/>
                <c:pt idx="0">
                  <c:v>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货品!$K$233:$K$234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xVal>
          <c:yVal>
            <c:numRef>
              <c:f>货品!$N$233:$N$234</c:f>
              <c:numCache>
                <c:formatCode>0%</c:formatCode>
                <c:ptCount val="2"/>
                <c:pt idx="0">
                  <c:v>5.1437829080599462E-2</c:v>
                </c:pt>
                <c:pt idx="1">
                  <c:v>0.32403433476394849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75B-4DB7-8AA9-1B4E1D85C75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257136"/>
        <c:axId val="284868400"/>
      </c:scatterChart>
      <c:catAx>
        <c:axId val="577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42322384"/>
        <c:crosses val="autoZero"/>
        <c:auto val="1"/>
        <c:lblAlgn val="ctr"/>
        <c:lblOffset val="100"/>
        <c:noMultiLvlLbl val="0"/>
      </c:catAx>
      <c:valAx>
        <c:axId val="842322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77215936"/>
        <c:crosses val="autoZero"/>
        <c:crossBetween val="between"/>
      </c:valAx>
      <c:valAx>
        <c:axId val="284868400"/>
        <c:scaling>
          <c:orientation val="minMax"/>
          <c:max val="0.5"/>
          <c:min val="-0.1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257136"/>
        <c:crosses val="max"/>
        <c:crossBetween val="midCat"/>
        <c:majorUnit val="0.1"/>
      </c:valAx>
      <c:valAx>
        <c:axId val="182571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8684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440" b="1" dirty="0"/>
              <a:t>三级分类</a:t>
            </a:r>
            <a:endParaRPr lang="en-US" altLang="zh-CN" sz="144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239831425031577"/>
          <c:y val="0.20564179633652338"/>
          <c:w val="0.8120026660612748"/>
          <c:h val="0.68853304828454787"/>
        </c:manualLayout>
      </c:layout>
      <c:ofPieChart>
        <c:ofPieType val="bar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销售件数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3C1-420E-8727-D44462E9719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A3C1-420E-8727-D44462E9719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3C1-420E-8727-D44462E9719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3C1-420E-8727-D44462E9719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3C1-420E-8727-D44462E9719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A3C1-420E-8727-D44462E97193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A3C1-420E-8727-D44462E97193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3C1-420E-8727-D44462E97193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A158-4B60-965F-39E3C71C971A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3C1-420E-8727-D44462E97193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A3C1-420E-8727-D44462E97193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C1-420E-8727-D44462E97193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3C1-420E-8727-D44462E97193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6607-45AE-8BD8-433705AB592D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EBCA-4A81-9867-66482AE3ACCB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C-EBCA-4A81-9867-66482AE3ACCB}"/>
              </c:ext>
            </c:extLst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956A-405F-9722-D191D2A9F3E5}"/>
              </c:ext>
            </c:extLst>
          </c:dPt>
          <c:dLbls>
            <c:dLbl>
              <c:idx val="0"/>
              <c:layout>
                <c:manualLayout>
                  <c:x val="0.17775579995987414"/>
                  <c:y val="-0.1584910053526023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C1-420E-8727-D44462E97193}"/>
                </c:ext>
              </c:extLst>
            </c:dLbl>
            <c:dLbl>
              <c:idx val="1"/>
              <c:layout>
                <c:manualLayout>
                  <c:x val="6.4606221850517814E-2"/>
                  <c:y val="0.1372941179583380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3C1-420E-8727-D44462E97193}"/>
                </c:ext>
              </c:extLst>
            </c:dLbl>
            <c:dLbl>
              <c:idx val="2"/>
              <c:layout>
                <c:manualLayout>
                  <c:x val="-6.0596073973367998E-2"/>
                  <c:y val="0.1454283272522337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3C1-420E-8727-D44462E97193}"/>
                </c:ext>
              </c:extLst>
            </c:dLbl>
            <c:dLbl>
              <c:idx val="3"/>
              <c:layout>
                <c:manualLayout>
                  <c:x val="-9.7961254801528161E-2"/>
                  <c:y val="-8.35241449197903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3C1-420E-8727-D44462E97193}"/>
                </c:ext>
              </c:extLst>
            </c:dLbl>
            <c:dLbl>
              <c:idx val="4"/>
              <c:layout>
                <c:manualLayout>
                  <c:x val="2.6863844870929003E-3"/>
                  <c:y val="-9.132179908823194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3C1-420E-8727-D44462E97193}"/>
                </c:ext>
              </c:extLst>
            </c:dLbl>
            <c:dLbl>
              <c:idx val="5"/>
              <c:layout>
                <c:manualLayout>
                  <c:x val="-4.3013124149886117E-2"/>
                  <c:y val="-4.623082072354060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7931219785865"/>
                      <c:h val="0.133570315414595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A3C1-420E-8727-D44462E97193}"/>
                </c:ext>
              </c:extLst>
            </c:dLbl>
            <c:dLbl>
              <c:idx val="6"/>
              <c:layout>
                <c:manualLayout>
                  <c:x val="-2.3620283137738701E-3"/>
                  <c:y val="-2.378164134124626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3C1-420E-8727-D44462E97193}"/>
                </c:ext>
              </c:extLst>
            </c:dLbl>
            <c:dLbl>
              <c:idx val="7"/>
              <c:layout>
                <c:manualLayout>
                  <c:x val="-3.2797693120364915E-2"/>
                  <c:y val="3.307659539565071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3C1-420E-8727-D44462E97193}"/>
                </c:ext>
              </c:extLst>
            </c:dLbl>
            <c:dLbl>
              <c:idx val="8"/>
              <c:layout>
                <c:manualLayout>
                  <c:x val="-0.1556909631931345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158-4B60-965F-39E3C71C971A}"/>
                </c:ext>
              </c:extLst>
            </c:dLbl>
            <c:dLbl>
              <c:idx val="9"/>
              <c:layout>
                <c:manualLayout>
                  <c:x val="-0.13710754935335248"/>
                  <c:y val="-1.344103802914165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3C1-420E-8727-D44462E97193}"/>
                </c:ext>
              </c:extLst>
            </c:dLbl>
            <c:dLbl>
              <c:idx val="10"/>
              <c:layout>
                <c:manualLayout>
                  <c:x val="6.1944712799271925E-3"/>
                  <c:y val="-6.048467113113743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3C1-420E-8727-D44462E97193}"/>
                </c:ext>
              </c:extLst>
            </c:dLbl>
            <c:dLbl>
              <c:idx val="11"/>
              <c:layout>
                <c:manualLayout>
                  <c:x val="-8.2918119495090439E-4"/>
                  <c:y val="-2.688207605828330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3C1-420E-8727-D44462E97193}"/>
                </c:ext>
              </c:extLst>
            </c:dLbl>
            <c:dLbl>
              <c:idx val="12"/>
              <c:layout>
                <c:manualLayout>
                  <c:x val="3.282094271073315E-3"/>
                  <c:y val="4.1440201933075148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3C1-420E-8727-D44462E97193}"/>
                </c:ext>
              </c:extLst>
            </c:dLbl>
            <c:dLbl>
              <c:idx val="13"/>
              <c:layout>
                <c:manualLayout>
                  <c:x val="-0.16518590079806258"/>
                  <c:y val="6.720519014570825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6607-45AE-8BD8-433705AB592D}"/>
                </c:ext>
              </c:extLst>
            </c:dLbl>
            <c:dLbl>
              <c:idx val="14"/>
              <c:layout>
                <c:manualLayout>
                  <c:x val="8.2592950399031258E-3"/>
                  <c:y val="-2.3521816550997891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EBCA-4A81-9867-66482AE3ACCB}"/>
                </c:ext>
              </c:extLst>
            </c:dLbl>
            <c:dLbl>
              <c:idx val="15"/>
              <c:layout>
                <c:manualLayout>
                  <c:x val="-1.5141865986361083E-16"/>
                  <c:y val="0.11088856374041875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C-EBCA-4A81-9867-66482AE3ACC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Sheet1!$A$2:$A$14</c:f>
              <c:strCache>
                <c:ptCount val="13"/>
                <c:pt idx="0">
                  <c:v>单肩包</c:v>
                </c:pt>
                <c:pt idx="1">
                  <c:v>手提包</c:v>
                </c:pt>
                <c:pt idx="2">
                  <c:v>卡包</c:v>
                </c:pt>
                <c:pt idx="3">
                  <c:v>双肩包</c:v>
                </c:pt>
                <c:pt idx="4">
                  <c:v>女单鞋</c:v>
                </c:pt>
                <c:pt idx="5">
                  <c:v>钱包</c:v>
                </c:pt>
                <c:pt idx="6">
                  <c:v>女靴</c:v>
                </c:pt>
                <c:pt idx="7">
                  <c:v>女凉鞋</c:v>
                </c:pt>
                <c:pt idx="8">
                  <c:v>手拿包</c:v>
                </c:pt>
                <c:pt idx="9">
                  <c:v>手链</c:v>
                </c:pt>
                <c:pt idx="10">
                  <c:v>挂件</c:v>
                </c:pt>
                <c:pt idx="11">
                  <c:v>女拖鞋</c:v>
                </c:pt>
                <c:pt idx="12">
                  <c:v>手镯</c:v>
                </c:pt>
              </c:strCache>
            </c:strRef>
          </c:cat>
          <c:val>
            <c:numRef>
              <c:f>Sheet1!$B$2:$B$14</c:f>
              <c:numCache>
                <c:formatCode>0%</c:formatCode>
                <c:ptCount val="13"/>
                <c:pt idx="0">
                  <c:v>0.62897727272727277</c:v>
                </c:pt>
                <c:pt idx="1">
                  <c:v>0.14488636363636365</c:v>
                </c:pt>
                <c:pt idx="2">
                  <c:v>6.3068181818181815E-2</c:v>
                </c:pt>
                <c:pt idx="3">
                  <c:v>3.9204545454545457E-2</c:v>
                </c:pt>
                <c:pt idx="4">
                  <c:v>3.125E-2</c:v>
                </c:pt>
                <c:pt idx="5">
                  <c:v>3.4090909090909088E-2</c:v>
                </c:pt>
                <c:pt idx="6">
                  <c:v>1.9886363636363636E-2</c:v>
                </c:pt>
                <c:pt idx="7">
                  <c:v>1.3636363636363636E-2</c:v>
                </c:pt>
                <c:pt idx="8">
                  <c:v>1.4204545454545454E-2</c:v>
                </c:pt>
                <c:pt idx="9">
                  <c:v>5.1136363636363636E-3</c:v>
                </c:pt>
                <c:pt idx="10">
                  <c:v>2.840909090909091E-3</c:v>
                </c:pt>
                <c:pt idx="11">
                  <c:v>1.1363636363636363E-3</c:v>
                </c:pt>
                <c:pt idx="12">
                  <c:v>1.7045454545454545E-3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C1-420E-8727-D44462E971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129925366714386E-2"/>
          <c:y val="6.3271531017477484E-2"/>
          <c:w val="0.92444682737468542"/>
          <c:h val="0.8568901315209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Investment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cat>
          <c:val>
            <c:numRef>
              <c:f>Sheet1!$B$2</c:f>
              <c:numCache>
                <c:formatCode>#,##0.00</c:formatCode>
                <c:ptCount val="1"/>
                <c:pt idx="0">
                  <c:v>20767.030000000002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D3-41FF-9AD1-3F718B9870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Return</c:v>
                </c:pt>
              </c:strCache>
            </c:strRef>
          </c:tx>
          <c:spPr>
            <a:solidFill>
              <a:srgbClr val="F8A0DC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cat>
          <c:val>
            <c:numRef>
              <c:f>Sheet1!$C$2</c:f>
              <c:numCache>
                <c:formatCode>#,##0.00</c:formatCode>
                <c:ptCount val="1"/>
                <c:pt idx="0">
                  <c:v>434199.27999999997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D3-41FF-9AD1-3F718B98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02250560"/>
        <c:axId val="998862144"/>
      </c:bar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ROI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25400">
                <a:solidFill>
                  <a:srgbClr val="CC00CC"/>
                </a:solidFill>
              </a:ln>
              <a:effectLst/>
            </c:spPr>
          </c:marker>
          <c:xVal>
            <c:strRef>
              <c:f>Sheet1!$A$2</c:f>
              <c:strCache>
                <c:ptCount val="1"/>
                <c:pt idx="0">
                  <c:v>Jan</c:v>
                </c:pt>
              </c:strCache>
            </c:strRef>
          </c:xVal>
          <c:yVal>
            <c:numRef>
              <c:f>Sheet1!$D$2</c:f>
              <c:numCache>
                <c:formatCode>0.0</c:formatCode>
                <c:ptCount val="1"/>
                <c:pt idx="0">
                  <c:v>20.908106744199817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2D3-41FF-9AD1-3F718B98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9349760"/>
        <c:axId val="1028207536"/>
      </c:scatterChart>
      <c:catAx>
        <c:axId val="1002250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8862144"/>
        <c:crosses val="autoZero"/>
        <c:auto val="1"/>
        <c:lblAlgn val="ctr"/>
        <c:lblOffset val="100"/>
        <c:noMultiLvlLbl val="0"/>
      </c:catAx>
      <c:valAx>
        <c:axId val="998862144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002250560"/>
        <c:crosses val="autoZero"/>
        <c:crossBetween val="between"/>
      </c:valAx>
      <c:valAx>
        <c:axId val="1028207536"/>
        <c:scaling>
          <c:orientation val="minMax"/>
        </c:scaling>
        <c:delete val="0"/>
        <c:axPos val="r"/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9349760"/>
        <c:crosses val="max"/>
        <c:crossBetween val="midCat"/>
      </c:valAx>
      <c:valAx>
        <c:axId val="9293497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282075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sz="1600" b="1"/>
              <a:t>拒退</a:t>
            </a:r>
            <a:r>
              <a:rPr lang="en-US" sz="1600" b="1"/>
              <a:t>LFL</a:t>
            </a:r>
            <a:endParaRPr lang="zh-CN" sz="1600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26拒退件数</c:v>
                </c:pt>
              </c:strCache>
            </c:strRef>
          </c:tx>
          <c:spPr>
            <a:solidFill>
              <a:srgbClr val="797EF5"/>
            </a:solidFill>
            <a:ln>
              <a:solidFill>
                <a:srgbClr val="797EF5"/>
              </a:solidFill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7天无理由</c:v>
                </c:pt>
                <c:pt idx="1">
                  <c:v>尺码问题</c:v>
                </c:pt>
                <c:pt idx="2">
                  <c:v>商品问题</c:v>
                </c:pt>
                <c:pt idx="3">
                  <c:v>主观原因-不想买了</c:v>
                </c:pt>
                <c:pt idx="4">
                  <c:v>价格问题</c:v>
                </c:pt>
                <c:pt idx="5">
                  <c:v>下单问题</c:v>
                </c:pt>
                <c:pt idx="6">
                  <c:v>物流问题</c:v>
                </c:pt>
                <c:pt idx="7">
                  <c:v>超7天个人原因退货</c:v>
                </c:pt>
                <c:pt idx="8">
                  <c:v>其他</c:v>
                </c:pt>
                <c:pt idx="9">
                  <c:v>发货问题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3309</c:v>
                </c:pt>
                <c:pt idx="1">
                  <c:v>931</c:v>
                </c:pt>
                <c:pt idx="2">
                  <c:v>214</c:v>
                </c:pt>
                <c:pt idx="3">
                  <c:v>137</c:v>
                </c:pt>
                <c:pt idx="4">
                  <c:v>130</c:v>
                </c:pt>
                <c:pt idx="5">
                  <c:v>64</c:v>
                </c:pt>
                <c:pt idx="6">
                  <c:v>24</c:v>
                </c:pt>
                <c:pt idx="7">
                  <c:v>27</c:v>
                </c:pt>
                <c:pt idx="8">
                  <c:v>21</c:v>
                </c:pt>
                <c:pt idx="9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0C-4F25-9337-D9E5332C81B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25拒退件数</c:v>
                </c:pt>
              </c:strCache>
            </c:strRef>
          </c:tx>
          <c:spPr>
            <a:solidFill>
              <a:srgbClr val="F8A0DC"/>
            </a:solidFill>
            <a:ln>
              <a:solidFill>
                <a:srgbClr val="F8A0DC"/>
              </a:solidFill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7天无理由</c:v>
                </c:pt>
                <c:pt idx="1">
                  <c:v>尺码问题</c:v>
                </c:pt>
                <c:pt idx="2">
                  <c:v>商品问题</c:v>
                </c:pt>
                <c:pt idx="3">
                  <c:v>主观原因-不想买了</c:v>
                </c:pt>
                <c:pt idx="4">
                  <c:v>价格问题</c:v>
                </c:pt>
                <c:pt idx="5">
                  <c:v>下单问题</c:v>
                </c:pt>
                <c:pt idx="6">
                  <c:v>物流问题</c:v>
                </c:pt>
                <c:pt idx="7">
                  <c:v>超7天个人原因退货</c:v>
                </c:pt>
                <c:pt idx="8">
                  <c:v>其他</c:v>
                </c:pt>
                <c:pt idx="9">
                  <c:v>发货问题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3455</c:v>
                </c:pt>
                <c:pt idx="1">
                  <c:v>917</c:v>
                </c:pt>
                <c:pt idx="2">
                  <c:v>169</c:v>
                </c:pt>
                <c:pt idx="3">
                  <c:v>89</c:v>
                </c:pt>
                <c:pt idx="4">
                  <c:v>89</c:v>
                </c:pt>
                <c:pt idx="5">
                  <c:v>64</c:v>
                </c:pt>
                <c:pt idx="6">
                  <c:v>27</c:v>
                </c:pt>
                <c:pt idx="7">
                  <c:v>13</c:v>
                </c:pt>
                <c:pt idx="8">
                  <c:v>10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0C-4F25-9337-D9E5332C81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9914848"/>
        <c:axId val="384477568"/>
      </c:bar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拒退件数LFL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7030A0"/>
              </a:solidFill>
              <a:ln w="25400">
                <a:solidFill>
                  <a:srgbClr val="7030A0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240C-4F25-9337-D9E5332C81BE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240C-4F25-9337-D9E5332C81BE}"/>
              </c:ext>
            </c:extLst>
          </c:dPt>
          <c:dPt>
            <c:idx val="2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5-240C-4F25-9337-D9E5332C81BE}"/>
              </c:ext>
            </c:extLst>
          </c:dPt>
          <c:dPt>
            <c:idx val="5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6-240C-4F25-9337-D9E5332C81BE}"/>
              </c:ext>
            </c:extLst>
          </c:dPt>
          <c:dPt>
            <c:idx val="6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7-240C-4F25-9337-D9E5332C81BE}"/>
              </c:ext>
            </c:extLst>
          </c:dPt>
          <c:dPt>
            <c:idx val="7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8-240C-4F25-9337-D9E5332C81BE}"/>
              </c:ext>
            </c:extLst>
          </c:dPt>
          <c:dPt>
            <c:idx val="8"/>
            <c:marker>
              <c:symbol val="circle"/>
              <c:size val="5"/>
              <c:spPr>
                <a:solidFill>
                  <a:srgbClr val="7030A0"/>
                </a:solidFill>
                <a:ln w="25400">
                  <a:solidFill>
                    <a:srgbClr val="7030A0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9-240C-4F25-9337-D9E5332C81BE}"/>
              </c:ext>
            </c:extLst>
          </c:dPt>
          <c:xVal>
            <c:strRef>
              <c:f>Sheet1!$A$2:$A$11</c:f>
              <c:strCache>
                <c:ptCount val="10"/>
                <c:pt idx="0">
                  <c:v>7天无理由</c:v>
                </c:pt>
                <c:pt idx="1">
                  <c:v>尺码问题</c:v>
                </c:pt>
                <c:pt idx="2">
                  <c:v>商品问题</c:v>
                </c:pt>
                <c:pt idx="3">
                  <c:v>主观原因-不想买了</c:v>
                </c:pt>
                <c:pt idx="4">
                  <c:v>价格问题</c:v>
                </c:pt>
                <c:pt idx="5">
                  <c:v>下单问题</c:v>
                </c:pt>
                <c:pt idx="6">
                  <c:v>物流问题</c:v>
                </c:pt>
                <c:pt idx="7">
                  <c:v>超7天个人原因退货</c:v>
                </c:pt>
                <c:pt idx="8">
                  <c:v>其他</c:v>
                </c:pt>
                <c:pt idx="9">
                  <c:v>发货问题</c:v>
                </c:pt>
              </c:strCache>
            </c:strRef>
          </c:xVal>
          <c:yVal>
            <c:numRef>
              <c:f>Sheet1!$D$2:$D$11</c:f>
              <c:numCache>
                <c:formatCode>0%</c:formatCode>
                <c:ptCount val="10"/>
                <c:pt idx="0">
                  <c:v>-4.2257597684515202E-2</c:v>
                </c:pt>
                <c:pt idx="1">
                  <c:v>1.5267175572519109E-2</c:v>
                </c:pt>
                <c:pt idx="2">
                  <c:v>0.26627218934911245</c:v>
                </c:pt>
                <c:pt idx="3">
                  <c:v>0.5393258426966292</c:v>
                </c:pt>
                <c:pt idx="4">
                  <c:v>0.4606741573033708</c:v>
                </c:pt>
                <c:pt idx="5">
                  <c:v>0</c:v>
                </c:pt>
                <c:pt idx="6">
                  <c:v>-0.11111111111111116</c:v>
                </c:pt>
                <c:pt idx="7">
                  <c:v>1.0769230769230771</c:v>
                </c:pt>
                <c:pt idx="8">
                  <c:v>1.1000000000000001</c:v>
                </c:pt>
                <c:pt idx="9">
                  <c:v>0.75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240C-4F25-9337-D9E5332C81B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拒退率LFL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x"/>
            <c:size val="7"/>
            <c:spPr>
              <a:noFill/>
              <a:ln w="9525">
                <a:solidFill>
                  <a:srgbClr val="CC00CC"/>
                </a:solidFill>
              </a:ln>
              <a:effectLst/>
            </c:spPr>
          </c:marker>
          <c:xVal>
            <c:strRef>
              <c:f>Sheet1!$A$2:$A$11</c:f>
              <c:strCache>
                <c:ptCount val="10"/>
                <c:pt idx="0">
                  <c:v>7天无理由</c:v>
                </c:pt>
                <c:pt idx="1">
                  <c:v>尺码问题</c:v>
                </c:pt>
                <c:pt idx="2">
                  <c:v>商品问题</c:v>
                </c:pt>
                <c:pt idx="3">
                  <c:v>主观原因-不想买了</c:v>
                </c:pt>
                <c:pt idx="4">
                  <c:v>价格问题</c:v>
                </c:pt>
                <c:pt idx="5">
                  <c:v>下单问题</c:v>
                </c:pt>
                <c:pt idx="6">
                  <c:v>物流问题</c:v>
                </c:pt>
                <c:pt idx="7">
                  <c:v>超7天个人原因退货</c:v>
                </c:pt>
                <c:pt idx="8">
                  <c:v>其他</c:v>
                </c:pt>
                <c:pt idx="9">
                  <c:v>发货问题</c:v>
                </c:pt>
              </c:strCache>
            </c:strRef>
          </c:xVal>
          <c:yVal>
            <c:numRef>
              <c:f>Sheet1!$E$2:$E$11</c:f>
              <c:numCache>
                <c:formatCode>0%</c:formatCode>
                <c:ptCount val="10"/>
                <c:pt idx="0">
                  <c:v>-0.11154177433247192</c:v>
                </c:pt>
                <c:pt idx="1">
                  <c:v>-5.8441558441558406E-2</c:v>
                </c:pt>
                <c:pt idx="2">
                  <c:v>0.16666666666666652</c:v>
                </c:pt>
                <c:pt idx="3">
                  <c:v>0.41666666666666674</c:v>
                </c:pt>
                <c:pt idx="4">
                  <c:v>0.34999999999999987</c:v>
                </c:pt>
                <c:pt idx="5">
                  <c:v>-6.9767441860465129E-2</c:v>
                </c:pt>
                <c:pt idx="6">
                  <c:v>-0.16666666666666663</c:v>
                </c:pt>
                <c:pt idx="7">
                  <c:v>0.88888888888888884</c:v>
                </c:pt>
                <c:pt idx="8">
                  <c:v>0.85714285714285698</c:v>
                </c:pt>
                <c:pt idx="9">
                  <c:v>0.33333333333333348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B-1A3D-4D58-9E3F-CBA50A9D89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7293872"/>
        <c:axId val="717689440"/>
      </c:scatterChart>
      <c:catAx>
        <c:axId val="389914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84477568"/>
        <c:crosses val="autoZero"/>
        <c:auto val="1"/>
        <c:lblAlgn val="ctr"/>
        <c:lblOffset val="100"/>
        <c:noMultiLvlLbl val="0"/>
      </c:catAx>
      <c:valAx>
        <c:axId val="384477568"/>
        <c:scaling>
          <c:orientation val="minMax"/>
          <c:max val="5500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89914848"/>
        <c:crosses val="autoZero"/>
        <c:crossBetween val="between"/>
      </c:valAx>
      <c:valAx>
        <c:axId val="717689440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87293872"/>
        <c:crosses val="max"/>
        <c:crossBetween val="midCat"/>
      </c:valAx>
      <c:valAx>
        <c:axId val="3872938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176894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>
          <a:lumMod val="50000"/>
          <a:lumOff val="50000"/>
        </a:schemeClr>
      </a:solidFill>
    </a:ln>
    <a:effectLst/>
  </c:spPr>
  <c:txPr>
    <a:bodyPr/>
    <a:lstStyle/>
    <a:p>
      <a:pPr>
        <a:defRPr sz="11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b="1"/>
              <a:t>SALES LFL</a:t>
            </a:r>
            <a:endParaRPr lang="zh-CN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588034538028277"/>
          <c:y val="0.1666833226312896"/>
          <c:w val="0.56418403260650363"/>
          <c:h val="0.615906230391120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货品!$L$236</c:f>
              <c:strCache>
                <c:ptCount val="1"/>
                <c:pt idx="0">
                  <c:v>Y-26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strRef>
              <c:f>货品!$K$237:$K$238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cat>
          <c:val>
            <c:numRef>
              <c:f>货品!$L$237:$L$238</c:f>
              <c:numCache>
                <c:formatCode>General</c:formatCode>
                <c:ptCount val="2"/>
                <c:pt idx="0">
                  <c:v>7328124.6200000178</c:v>
                </c:pt>
                <c:pt idx="1">
                  <c:v>1688579.820000001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F9-4272-89B2-EE2B4D8D883F}"/>
            </c:ext>
          </c:extLst>
        </c:ser>
        <c:ser>
          <c:idx val="1"/>
          <c:order val="1"/>
          <c:tx>
            <c:strRef>
              <c:f>货品!$M$236</c:f>
              <c:strCache>
                <c:ptCount val="1"/>
                <c:pt idx="0">
                  <c:v>Y-25</c:v>
                </c:pt>
              </c:strCache>
            </c:strRef>
          </c:tx>
          <c:spPr>
            <a:solidFill>
              <a:srgbClr val="F8A0DC"/>
            </a:solidFill>
            <a:ln>
              <a:noFill/>
            </a:ln>
            <a:effectLst/>
          </c:spPr>
          <c:invertIfNegative val="0"/>
          <c:cat>
            <c:strRef>
              <c:f>货品!$K$237:$K$238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cat>
          <c:val>
            <c:numRef>
              <c:f>货品!$M$237:$M$238</c:f>
              <c:numCache>
                <c:formatCode>General</c:formatCode>
                <c:ptCount val="2"/>
                <c:pt idx="0">
                  <c:v>7039176.6800000025</c:v>
                </c:pt>
                <c:pt idx="1">
                  <c:v>1194577.1600000006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F9-4272-89B2-EE2B4D8D88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13679552"/>
        <c:axId val="1913754352"/>
      </c:barChart>
      <c:scatterChart>
        <c:scatterStyle val="lineMarker"/>
        <c:varyColors val="0"/>
        <c:ser>
          <c:idx val="2"/>
          <c:order val="2"/>
          <c:tx>
            <c:strRef>
              <c:f>货品!$N$236</c:f>
              <c:strCache>
                <c:ptCount val="1"/>
                <c:pt idx="0">
                  <c:v>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8"/>
            <c:spPr>
              <a:solidFill>
                <a:srgbClr val="FF0000"/>
              </a:solidFill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strRef>
              <c:f>货品!$K$237:$K$238</c:f>
              <c:strCache>
                <c:ptCount val="2"/>
                <c:pt idx="0">
                  <c:v>BAGS</c:v>
                </c:pt>
                <c:pt idx="1">
                  <c:v>SHOES</c:v>
                </c:pt>
              </c:strCache>
            </c:strRef>
          </c:xVal>
          <c:yVal>
            <c:numRef>
              <c:f>货品!$N$237:$N$238</c:f>
              <c:numCache>
                <c:formatCode>0%</c:formatCode>
                <c:ptCount val="2"/>
                <c:pt idx="0">
                  <c:v>4.1048542057622539E-2</c:v>
                </c:pt>
                <c:pt idx="1">
                  <c:v>0.41353767386612361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FF9-4272-89B2-EE2B4D8D88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51736832"/>
        <c:axId val="1751735168"/>
      </c:scatterChart>
      <c:catAx>
        <c:axId val="191367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13754352"/>
        <c:crosses val="autoZero"/>
        <c:auto val="1"/>
        <c:lblAlgn val="ctr"/>
        <c:lblOffset val="100"/>
        <c:noMultiLvlLbl val="0"/>
      </c:catAx>
      <c:valAx>
        <c:axId val="19137543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913679552"/>
        <c:crosses val="autoZero"/>
        <c:crossBetween val="between"/>
        <c:majorUnit val="1000000"/>
      </c:valAx>
      <c:valAx>
        <c:axId val="1751735168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51736832"/>
        <c:crosses val="max"/>
        <c:crossBetween val="midCat"/>
      </c:valAx>
      <c:valAx>
        <c:axId val="1751736832"/>
        <c:scaling>
          <c:orientation val="minMax"/>
        </c:scaling>
        <c:delete val="1"/>
        <c:axPos val="t"/>
        <c:majorTickMark val="out"/>
        <c:minorTickMark val="none"/>
        <c:tickLblPos val="nextTo"/>
        <c:crossAx val="1751735168"/>
        <c:crosses val="max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371796287057122"/>
          <c:y val="0.89609493167910981"/>
          <c:w val="0.44822841820344778"/>
          <c:h val="6.815339214437146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b="1"/>
              <a:t>免费流量</a:t>
            </a:r>
            <a:r>
              <a:rPr lang="en-US" b="1"/>
              <a:t>LFL</a:t>
            </a:r>
            <a:endParaRPr lang="zh-CN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26免费流量</c:v>
                </c:pt>
              </c:strCache>
            </c:strRef>
          </c:tx>
          <c:spPr>
            <a:ln w="28575" cap="rnd">
              <a:solidFill>
                <a:srgbClr val="797EF5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17199</c:v>
                </c:pt>
                <c:pt idx="1">
                  <c:v>18620</c:v>
                </c:pt>
                <c:pt idx="2">
                  <c:v>18536</c:v>
                </c:pt>
                <c:pt idx="3">
                  <c:v>18063</c:v>
                </c:pt>
                <c:pt idx="4">
                  <c:v>17387</c:v>
                </c:pt>
                <c:pt idx="5">
                  <c:v>18304</c:v>
                </c:pt>
                <c:pt idx="6">
                  <c:v>20002</c:v>
                </c:pt>
                <c:pt idx="7">
                  <c:v>19632</c:v>
                </c:pt>
                <c:pt idx="8">
                  <c:v>18541</c:v>
                </c:pt>
                <c:pt idx="9">
                  <c:v>21374</c:v>
                </c:pt>
                <c:pt idx="10">
                  <c:v>23295</c:v>
                </c:pt>
                <c:pt idx="11">
                  <c:v>19908</c:v>
                </c:pt>
                <c:pt idx="12">
                  <c:v>20488</c:v>
                </c:pt>
                <c:pt idx="13">
                  <c:v>20514</c:v>
                </c:pt>
                <c:pt idx="14">
                  <c:v>21297</c:v>
                </c:pt>
                <c:pt idx="15">
                  <c:v>20796</c:v>
                </c:pt>
                <c:pt idx="16">
                  <c:v>23460</c:v>
                </c:pt>
                <c:pt idx="17">
                  <c:v>26455</c:v>
                </c:pt>
                <c:pt idx="18">
                  <c:v>23341</c:v>
                </c:pt>
                <c:pt idx="19">
                  <c:v>22480</c:v>
                </c:pt>
                <c:pt idx="20">
                  <c:v>21153</c:v>
                </c:pt>
                <c:pt idx="21">
                  <c:v>21759</c:v>
                </c:pt>
                <c:pt idx="22">
                  <c:v>22559</c:v>
                </c:pt>
                <c:pt idx="23">
                  <c:v>26150</c:v>
                </c:pt>
                <c:pt idx="24">
                  <c:v>30623</c:v>
                </c:pt>
                <c:pt idx="25">
                  <c:v>24414</c:v>
                </c:pt>
                <c:pt idx="26">
                  <c:v>25599</c:v>
                </c:pt>
                <c:pt idx="27">
                  <c:v>22301</c:v>
                </c:pt>
                <c:pt idx="28">
                  <c:v>22702</c:v>
                </c:pt>
                <c:pt idx="29">
                  <c:v>21853</c:v>
                </c:pt>
                <c:pt idx="30">
                  <c:v>23495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D56-437B-94D0-F7C1079DB7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25免费流量</c:v>
                </c:pt>
              </c:strCache>
            </c:strRef>
          </c:tx>
          <c:spPr>
            <a:ln w="28575" cap="rnd">
              <a:solidFill>
                <a:srgbClr val="F8A0DC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0">
                  <c:v>20322</c:v>
                </c:pt>
                <c:pt idx="1">
                  <c:v>17230</c:v>
                </c:pt>
                <c:pt idx="2">
                  <c:v>15936</c:v>
                </c:pt>
                <c:pt idx="3">
                  <c:v>18617</c:v>
                </c:pt>
                <c:pt idx="4">
                  <c:v>15986</c:v>
                </c:pt>
                <c:pt idx="5">
                  <c:v>17112</c:v>
                </c:pt>
                <c:pt idx="6">
                  <c:v>18875</c:v>
                </c:pt>
                <c:pt idx="7">
                  <c:v>19101</c:v>
                </c:pt>
                <c:pt idx="8">
                  <c:v>20082</c:v>
                </c:pt>
                <c:pt idx="9">
                  <c:v>18597</c:v>
                </c:pt>
                <c:pt idx="10">
                  <c:v>21115</c:v>
                </c:pt>
                <c:pt idx="11">
                  <c:v>21049</c:v>
                </c:pt>
                <c:pt idx="12">
                  <c:v>18362</c:v>
                </c:pt>
                <c:pt idx="13">
                  <c:v>19488</c:v>
                </c:pt>
                <c:pt idx="14">
                  <c:v>20299</c:v>
                </c:pt>
                <c:pt idx="15">
                  <c:v>19405</c:v>
                </c:pt>
                <c:pt idx="16">
                  <c:v>18976</c:v>
                </c:pt>
                <c:pt idx="17">
                  <c:v>20590</c:v>
                </c:pt>
                <c:pt idx="18">
                  <c:v>22506</c:v>
                </c:pt>
                <c:pt idx="19">
                  <c:v>22144</c:v>
                </c:pt>
                <c:pt idx="20">
                  <c:v>21306</c:v>
                </c:pt>
                <c:pt idx="21">
                  <c:v>18690</c:v>
                </c:pt>
                <c:pt idx="22">
                  <c:v>18348</c:v>
                </c:pt>
                <c:pt idx="23">
                  <c:v>19366</c:v>
                </c:pt>
                <c:pt idx="24">
                  <c:v>19762</c:v>
                </c:pt>
                <c:pt idx="25">
                  <c:v>19571</c:v>
                </c:pt>
                <c:pt idx="26">
                  <c:v>18082</c:v>
                </c:pt>
                <c:pt idx="27">
                  <c:v>14277</c:v>
                </c:pt>
                <c:pt idx="28">
                  <c:v>16836</c:v>
                </c:pt>
                <c:pt idx="29">
                  <c:v>19310</c:v>
                </c:pt>
                <c:pt idx="30">
                  <c:v>20488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FD56-437B-94D0-F7C1079DB7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27505184"/>
        <c:axId val="860291200"/>
      </c:line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C00CC"/>
              </a:solidFill>
              <a:ln w="9525">
                <a:solidFill>
                  <a:srgbClr val="CC00CC"/>
                </a:solidFill>
              </a:ln>
              <a:effectLst/>
            </c:spPr>
          </c:marker>
          <c:xVal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xVal>
          <c:yVal>
            <c:numRef>
              <c:f>Sheet1!$D$2:$D$32</c:f>
              <c:numCache>
                <c:formatCode>0%</c:formatCode>
                <c:ptCount val="31"/>
                <c:pt idx="0">
                  <c:v>-0.15367581930912311</c:v>
                </c:pt>
                <c:pt idx="1">
                  <c:v>8.0673244341265216E-2</c:v>
                </c:pt>
                <c:pt idx="2">
                  <c:v>0.1631526104417671</c:v>
                </c:pt>
                <c:pt idx="3">
                  <c:v>-2.9757748294569453E-2</c:v>
                </c:pt>
                <c:pt idx="4">
                  <c:v>8.7639184286250504E-2</c:v>
                </c:pt>
                <c:pt idx="5">
                  <c:v>6.9658719027583027E-2</c:v>
                </c:pt>
                <c:pt idx="6">
                  <c:v>5.9708609271523105E-2</c:v>
                </c:pt>
                <c:pt idx="7">
                  <c:v>2.7799591644416477E-2</c:v>
                </c:pt>
                <c:pt idx="8">
                  <c:v>-7.6735384921820526E-2</c:v>
                </c:pt>
                <c:pt idx="9">
                  <c:v>0.14932515997203843</c:v>
                </c:pt>
                <c:pt idx="10">
                  <c:v>0.10324413923750897</c:v>
                </c:pt>
                <c:pt idx="11">
                  <c:v>-5.420685068174258E-2</c:v>
                </c:pt>
                <c:pt idx="12">
                  <c:v>0.11578259448861772</c:v>
                </c:pt>
                <c:pt idx="13">
                  <c:v>5.2647783251231539E-2</c:v>
                </c:pt>
                <c:pt idx="14">
                  <c:v>4.9164983496724046E-2</c:v>
                </c:pt>
                <c:pt idx="15">
                  <c:v>7.1682556042257151E-2</c:v>
                </c:pt>
                <c:pt idx="16">
                  <c:v>0.23629848229342332</c:v>
                </c:pt>
                <c:pt idx="17">
                  <c:v>0.28484701311316174</c:v>
                </c:pt>
                <c:pt idx="18">
                  <c:v>3.7101217453123558E-2</c:v>
                </c:pt>
                <c:pt idx="19">
                  <c:v>1.5173410404624388E-2</c:v>
                </c:pt>
                <c:pt idx="20">
                  <c:v>-7.181075753308952E-3</c:v>
                </c:pt>
                <c:pt idx="21">
                  <c:v>0.16420545746388449</c:v>
                </c:pt>
                <c:pt idx="22">
                  <c:v>0.22950730324831037</c:v>
                </c:pt>
                <c:pt idx="23">
                  <c:v>0.35030465764742336</c:v>
                </c:pt>
                <c:pt idx="24">
                  <c:v>0.54959012245724126</c:v>
                </c:pt>
                <c:pt idx="25">
                  <c:v>0.24745797353226706</c:v>
                </c:pt>
                <c:pt idx="26">
                  <c:v>0.41571728791062945</c:v>
                </c:pt>
                <c:pt idx="27">
                  <c:v>0.56202283392869656</c:v>
                </c:pt>
                <c:pt idx="28">
                  <c:v>0.34842005226894757</c:v>
                </c:pt>
                <c:pt idx="29">
                  <c:v>0.13169342309684096</c:v>
                </c:pt>
                <c:pt idx="30">
                  <c:v>0.14676884029675907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FD56-437B-94D0-F7C1079DB7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8664704"/>
        <c:axId val="594248240"/>
      </c:scatterChart>
      <c:dateAx>
        <c:axId val="727505184"/>
        <c:scaling>
          <c:orientation val="minMax"/>
        </c:scaling>
        <c:delete val="0"/>
        <c:axPos val="b"/>
        <c:numFmt formatCode="m&quot;月&quot;d&quot;日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60291200"/>
        <c:crosses val="autoZero"/>
        <c:auto val="1"/>
        <c:lblOffset val="100"/>
        <c:baseTimeUnit val="days"/>
      </c:dateAx>
      <c:valAx>
        <c:axId val="8602912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27505184"/>
        <c:crosses val="autoZero"/>
        <c:crossBetween val="between"/>
      </c:valAx>
      <c:valAx>
        <c:axId val="594248240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88664704"/>
        <c:crosses val="max"/>
        <c:crossBetween val="midCat"/>
      </c:valAx>
      <c:valAx>
        <c:axId val="388664704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59424824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b="1" dirty="0"/>
              <a:t>付费流量</a:t>
            </a:r>
            <a:r>
              <a:rPr lang="en-US" altLang="zh-CN" b="1" dirty="0"/>
              <a:t>LFL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26付费流量</c:v>
                </c:pt>
              </c:strCache>
            </c:strRef>
          </c:tx>
          <c:spPr>
            <a:ln w="28575" cap="rnd">
              <a:solidFill>
                <a:srgbClr val="797EF5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5809</c:v>
                </c:pt>
                <c:pt idx="1">
                  <c:v>4973</c:v>
                </c:pt>
                <c:pt idx="2">
                  <c:v>5151</c:v>
                </c:pt>
                <c:pt idx="3">
                  <c:v>3411</c:v>
                </c:pt>
                <c:pt idx="4">
                  <c:v>2531</c:v>
                </c:pt>
                <c:pt idx="5">
                  <c:v>2229</c:v>
                </c:pt>
                <c:pt idx="6">
                  <c:v>1610</c:v>
                </c:pt>
                <c:pt idx="7">
                  <c:v>1564</c:v>
                </c:pt>
                <c:pt idx="8">
                  <c:v>1303</c:v>
                </c:pt>
                <c:pt idx="9">
                  <c:v>1267</c:v>
                </c:pt>
                <c:pt idx="10">
                  <c:v>1271</c:v>
                </c:pt>
                <c:pt idx="11">
                  <c:v>3061</c:v>
                </c:pt>
                <c:pt idx="12">
                  <c:v>3015</c:v>
                </c:pt>
                <c:pt idx="13">
                  <c:v>3685</c:v>
                </c:pt>
                <c:pt idx="14">
                  <c:v>3490</c:v>
                </c:pt>
                <c:pt idx="15">
                  <c:v>4807</c:v>
                </c:pt>
                <c:pt idx="16">
                  <c:v>4897</c:v>
                </c:pt>
                <c:pt idx="17">
                  <c:v>4579</c:v>
                </c:pt>
                <c:pt idx="18">
                  <c:v>4583</c:v>
                </c:pt>
                <c:pt idx="19">
                  <c:v>4777</c:v>
                </c:pt>
                <c:pt idx="20">
                  <c:v>4311</c:v>
                </c:pt>
                <c:pt idx="21">
                  <c:v>4251</c:v>
                </c:pt>
                <c:pt idx="22">
                  <c:v>4752</c:v>
                </c:pt>
                <c:pt idx="23">
                  <c:v>5725</c:v>
                </c:pt>
                <c:pt idx="24">
                  <c:v>5103</c:v>
                </c:pt>
                <c:pt idx="25">
                  <c:v>5057</c:v>
                </c:pt>
                <c:pt idx="26">
                  <c:v>4950</c:v>
                </c:pt>
                <c:pt idx="27">
                  <c:v>4528</c:v>
                </c:pt>
                <c:pt idx="28">
                  <c:v>3791</c:v>
                </c:pt>
                <c:pt idx="29">
                  <c:v>3580</c:v>
                </c:pt>
                <c:pt idx="30">
                  <c:v>2140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B38-4A16-8CA5-FEA24A62553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25付费流量</c:v>
                </c:pt>
              </c:strCache>
            </c:strRef>
          </c:tx>
          <c:spPr>
            <a:ln w="28575" cap="rnd">
              <a:solidFill>
                <a:srgbClr val="F8A0DC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Sheet1!$C$2:$C$32</c:f>
              <c:numCache>
                <c:formatCode>General</c:formatCode>
                <c:ptCount val="31"/>
                <c:pt idx="0">
                  <c:v>19843</c:v>
                </c:pt>
                <c:pt idx="1">
                  <c:v>14256</c:v>
                </c:pt>
                <c:pt idx="2">
                  <c:v>11294</c:v>
                </c:pt>
                <c:pt idx="3">
                  <c:v>10528</c:v>
                </c:pt>
                <c:pt idx="4">
                  <c:v>17246</c:v>
                </c:pt>
                <c:pt idx="5">
                  <c:v>14787</c:v>
                </c:pt>
                <c:pt idx="6">
                  <c:v>6416</c:v>
                </c:pt>
                <c:pt idx="7">
                  <c:v>3779</c:v>
                </c:pt>
                <c:pt idx="8">
                  <c:v>4190</c:v>
                </c:pt>
                <c:pt idx="9">
                  <c:v>2776</c:v>
                </c:pt>
                <c:pt idx="10">
                  <c:v>2593</c:v>
                </c:pt>
                <c:pt idx="11">
                  <c:v>2932</c:v>
                </c:pt>
                <c:pt idx="12">
                  <c:v>2841</c:v>
                </c:pt>
                <c:pt idx="13">
                  <c:v>3564</c:v>
                </c:pt>
                <c:pt idx="14">
                  <c:v>3977</c:v>
                </c:pt>
                <c:pt idx="15">
                  <c:v>5208</c:v>
                </c:pt>
                <c:pt idx="16">
                  <c:v>4685</c:v>
                </c:pt>
                <c:pt idx="17">
                  <c:v>4439</c:v>
                </c:pt>
                <c:pt idx="18">
                  <c:v>4629</c:v>
                </c:pt>
                <c:pt idx="19">
                  <c:v>4033</c:v>
                </c:pt>
                <c:pt idx="20">
                  <c:v>4471</c:v>
                </c:pt>
                <c:pt idx="21">
                  <c:v>5698</c:v>
                </c:pt>
                <c:pt idx="22">
                  <c:v>3663</c:v>
                </c:pt>
                <c:pt idx="23">
                  <c:v>1599</c:v>
                </c:pt>
                <c:pt idx="24">
                  <c:v>1342</c:v>
                </c:pt>
                <c:pt idx="25">
                  <c:v>1330</c:v>
                </c:pt>
                <c:pt idx="26">
                  <c:v>1501</c:v>
                </c:pt>
                <c:pt idx="27">
                  <c:v>1271</c:v>
                </c:pt>
                <c:pt idx="28">
                  <c:v>1362</c:v>
                </c:pt>
                <c:pt idx="29">
                  <c:v>1513</c:v>
                </c:pt>
                <c:pt idx="30">
                  <c:v>1535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B38-4A16-8CA5-FEA24A6255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29348160"/>
        <c:axId val="998853824"/>
      </c:lineChart>
      <c:scatterChart>
        <c:scatterStyle val="lineMarker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LFL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CC00CC"/>
              </a:solidFill>
              <a:ln w="9525">
                <a:solidFill>
                  <a:srgbClr val="CC00CC"/>
                </a:solidFill>
              </a:ln>
              <a:effectLst/>
            </c:spPr>
          </c:marker>
          <c:xVal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xVal>
          <c:yVal>
            <c:numRef>
              <c:f>Sheet1!$D$2:$D$32</c:f>
              <c:numCache>
                <c:formatCode>0%</c:formatCode>
                <c:ptCount val="31"/>
                <c:pt idx="0">
                  <c:v>-0.70725192763191047</c:v>
                </c:pt>
                <c:pt idx="1">
                  <c:v>-0.65116442199775526</c:v>
                </c:pt>
                <c:pt idx="2">
                  <c:v>-0.54391712413670978</c:v>
                </c:pt>
                <c:pt idx="3">
                  <c:v>-0.67600683890577506</c:v>
                </c:pt>
                <c:pt idx="4">
                  <c:v>-0.85324133132320534</c:v>
                </c:pt>
                <c:pt idx="5">
                  <c:v>-0.84925948468249135</c:v>
                </c:pt>
                <c:pt idx="6">
                  <c:v>-0.74906483790523692</c:v>
                </c:pt>
                <c:pt idx="7">
                  <c:v>-0.58613389785657577</c:v>
                </c:pt>
                <c:pt idx="8">
                  <c:v>-0.68902147971360383</c:v>
                </c:pt>
                <c:pt idx="9">
                  <c:v>-0.54358789625360227</c:v>
                </c:pt>
                <c:pt idx="10">
                  <c:v>-0.50983416891631317</c:v>
                </c:pt>
                <c:pt idx="11">
                  <c:v>4.399727148703958E-2</c:v>
                </c:pt>
                <c:pt idx="12">
                  <c:v>6.1246040126715862E-2</c:v>
                </c:pt>
                <c:pt idx="13">
                  <c:v>3.3950617283950546E-2</c:v>
                </c:pt>
                <c:pt idx="14">
                  <c:v>-0.12245411113904958</c:v>
                </c:pt>
                <c:pt idx="15">
                  <c:v>-7.6996927803379411E-2</c:v>
                </c:pt>
                <c:pt idx="16">
                  <c:v>4.5250800426894333E-2</c:v>
                </c:pt>
                <c:pt idx="17">
                  <c:v>3.1538634827663836E-2</c:v>
                </c:pt>
                <c:pt idx="18">
                  <c:v>-9.9373514798012375E-3</c:v>
                </c:pt>
                <c:pt idx="19">
                  <c:v>0.18447805603768908</c:v>
                </c:pt>
                <c:pt idx="20">
                  <c:v>-3.5786177588906232E-2</c:v>
                </c:pt>
                <c:pt idx="21">
                  <c:v>-0.25394875394875394</c:v>
                </c:pt>
                <c:pt idx="22">
                  <c:v>0.29729729729729737</c:v>
                </c:pt>
                <c:pt idx="23">
                  <c:v>2.5803627267041902</c:v>
                </c:pt>
                <c:pt idx="24">
                  <c:v>2.8025335320417288</c:v>
                </c:pt>
                <c:pt idx="25">
                  <c:v>2.8022556390977442</c:v>
                </c:pt>
                <c:pt idx="26">
                  <c:v>2.2978014656895405</c:v>
                </c:pt>
                <c:pt idx="27">
                  <c:v>2.5625491738788355</c:v>
                </c:pt>
                <c:pt idx="28">
                  <c:v>1.7834067547723937</c:v>
                </c:pt>
                <c:pt idx="29">
                  <c:v>1.3661599471249173</c:v>
                </c:pt>
                <c:pt idx="30">
                  <c:v>0.39413680781758953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B38-4A16-8CA5-FEA24A6255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14901888"/>
        <c:axId val="809334400"/>
      </c:scatterChart>
      <c:dateAx>
        <c:axId val="929348160"/>
        <c:scaling>
          <c:orientation val="minMax"/>
        </c:scaling>
        <c:delete val="0"/>
        <c:axPos val="b"/>
        <c:numFmt formatCode="m&quot;月&quot;d&quot;日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98853824"/>
        <c:crosses val="autoZero"/>
        <c:auto val="1"/>
        <c:lblOffset val="100"/>
        <c:baseTimeUnit val="days"/>
      </c:dateAx>
      <c:valAx>
        <c:axId val="998853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9348160"/>
        <c:crosses val="autoZero"/>
        <c:crossBetween val="between"/>
      </c:valAx>
      <c:valAx>
        <c:axId val="809334400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714901888"/>
        <c:crosses val="max"/>
        <c:crossBetween val="midCat"/>
      </c:valAx>
      <c:valAx>
        <c:axId val="714901888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80933440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b="1" dirty="0"/>
              <a:t>入口流量</a:t>
            </a:r>
            <a:r>
              <a:rPr lang="en-US" altLang="zh-CN" b="1" dirty="0"/>
              <a:t>LFL</a:t>
            </a:r>
            <a:endParaRPr lang="zh-CN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26UV</c:v>
                </c:pt>
              </c:strCache>
            </c:strRef>
          </c:tx>
          <c:spPr>
            <a:solidFill>
              <a:srgbClr val="797EF5"/>
            </a:solidFill>
            <a:ln>
              <a:solidFill>
                <a:srgbClr val="797EF5"/>
              </a:solidFill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首页限时狂秒</c:v>
                </c:pt>
                <c:pt idx="1">
                  <c:v>签到有礼</c:v>
                </c:pt>
                <c:pt idx="2">
                  <c:v>消息中心</c:v>
                </c:pt>
                <c:pt idx="3">
                  <c:v>奥莱</c:v>
                </c:pt>
                <c:pt idx="4">
                  <c:v>天天低价</c:v>
                </c:pt>
                <c:pt idx="5">
                  <c:v>其他</c:v>
                </c:pt>
                <c:pt idx="6">
                  <c:v>购物车</c:v>
                </c:pt>
                <c:pt idx="7">
                  <c:v>搜索</c:v>
                </c:pt>
                <c:pt idx="8">
                  <c:v>首页</c:v>
                </c:pt>
                <c:pt idx="9">
                  <c:v>我的特卖</c:v>
                </c:pt>
                <c:pt idx="10">
                  <c:v>底bar栏目</c:v>
                </c:pt>
                <c:pt idx="11">
                  <c:v>顶部导航</c:v>
                </c:pt>
                <c:pt idx="12">
                  <c:v>频道广场</c:v>
                </c:pt>
                <c:pt idx="13">
                  <c:v>个人中心</c:v>
                </c:pt>
                <c:pt idx="14">
                  <c:v>唯触点</c:v>
                </c:pt>
                <c:pt idx="15">
                  <c:v>唯智展</c:v>
                </c:pt>
                <c:pt idx="16">
                  <c:v>唯直达</c:v>
                </c:pt>
                <c:pt idx="17">
                  <c:v>Target-Max</c:v>
                </c:pt>
                <c:pt idx="18">
                  <c:v>新人三单礼</c:v>
                </c:pt>
              </c:strCache>
            </c:strRef>
          </c:cat>
          <c:val>
            <c:numRef>
              <c:f>Sheet1!$B$2:$B$20</c:f>
              <c:numCache>
                <c:formatCode>General</c:formatCode>
                <c:ptCount val="19"/>
                <c:pt idx="0">
                  <c:v>20</c:v>
                </c:pt>
                <c:pt idx="1">
                  <c:v>2345</c:v>
                </c:pt>
                <c:pt idx="2">
                  <c:v>410</c:v>
                </c:pt>
                <c:pt idx="3">
                  <c:v>2</c:v>
                </c:pt>
                <c:pt idx="4">
                  <c:v>2168</c:v>
                </c:pt>
                <c:pt idx="5">
                  <c:v>31820</c:v>
                </c:pt>
                <c:pt idx="6">
                  <c:v>70428</c:v>
                </c:pt>
                <c:pt idx="7">
                  <c:v>232575</c:v>
                </c:pt>
                <c:pt idx="8">
                  <c:v>321908</c:v>
                </c:pt>
                <c:pt idx="9">
                  <c:v>21500</c:v>
                </c:pt>
                <c:pt idx="10">
                  <c:v>173</c:v>
                </c:pt>
                <c:pt idx="11">
                  <c:v>30082</c:v>
                </c:pt>
                <c:pt idx="12">
                  <c:v>0</c:v>
                </c:pt>
                <c:pt idx="13">
                  <c:v>57938</c:v>
                </c:pt>
                <c:pt idx="14">
                  <c:v>18747</c:v>
                </c:pt>
                <c:pt idx="15">
                  <c:v>4337</c:v>
                </c:pt>
                <c:pt idx="16">
                  <c:v>50985</c:v>
                </c:pt>
                <c:pt idx="17">
                  <c:v>44372</c:v>
                </c:pt>
                <c:pt idx="18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38F-482E-918A-39A12846722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25UV</c:v>
                </c:pt>
              </c:strCache>
            </c:strRef>
          </c:tx>
          <c:spPr>
            <a:solidFill>
              <a:srgbClr val="F8A0DC"/>
            </a:solidFill>
            <a:ln>
              <a:solidFill>
                <a:srgbClr val="F8A0DC"/>
              </a:solidFill>
            </a:ln>
            <a:effectLst/>
          </c:spPr>
          <c:invertIfNegative val="0"/>
          <c:cat>
            <c:strRef>
              <c:f>Sheet1!$A$2:$A$20</c:f>
              <c:strCache>
                <c:ptCount val="19"/>
                <c:pt idx="0">
                  <c:v>首页限时狂秒</c:v>
                </c:pt>
                <c:pt idx="1">
                  <c:v>签到有礼</c:v>
                </c:pt>
                <c:pt idx="2">
                  <c:v>消息中心</c:v>
                </c:pt>
                <c:pt idx="3">
                  <c:v>奥莱</c:v>
                </c:pt>
                <c:pt idx="4">
                  <c:v>天天低价</c:v>
                </c:pt>
                <c:pt idx="5">
                  <c:v>其他</c:v>
                </c:pt>
                <c:pt idx="6">
                  <c:v>购物车</c:v>
                </c:pt>
                <c:pt idx="7">
                  <c:v>搜索</c:v>
                </c:pt>
                <c:pt idx="8">
                  <c:v>首页</c:v>
                </c:pt>
                <c:pt idx="9">
                  <c:v>我的特卖</c:v>
                </c:pt>
                <c:pt idx="10">
                  <c:v>底bar栏目</c:v>
                </c:pt>
                <c:pt idx="11">
                  <c:v>顶部导航</c:v>
                </c:pt>
                <c:pt idx="12">
                  <c:v>频道广场</c:v>
                </c:pt>
                <c:pt idx="13">
                  <c:v>个人中心</c:v>
                </c:pt>
                <c:pt idx="14">
                  <c:v>唯触点</c:v>
                </c:pt>
                <c:pt idx="15">
                  <c:v>唯智展</c:v>
                </c:pt>
                <c:pt idx="16">
                  <c:v>唯直达</c:v>
                </c:pt>
                <c:pt idx="17">
                  <c:v>Target-Max</c:v>
                </c:pt>
                <c:pt idx="18">
                  <c:v>新人三单礼</c:v>
                </c:pt>
              </c:strCache>
            </c:strRef>
          </c:cat>
          <c:val>
            <c:numRef>
              <c:f>Sheet1!$C$2:$C$20</c:f>
              <c:numCache>
                <c:formatCode>General</c:formatCode>
                <c:ptCount val="19"/>
                <c:pt idx="0">
                  <c:v>1487</c:v>
                </c:pt>
                <c:pt idx="1">
                  <c:v>5730</c:v>
                </c:pt>
                <c:pt idx="2">
                  <c:v>409</c:v>
                </c:pt>
                <c:pt idx="3">
                  <c:v>1456</c:v>
                </c:pt>
                <c:pt idx="4">
                  <c:v>10578</c:v>
                </c:pt>
                <c:pt idx="5">
                  <c:v>16811</c:v>
                </c:pt>
                <c:pt idx="6">
                  <c:v>73194</c:v>
                </c:pt>
                <c:pt idx="7">
                  <c:v>242348</c:v>
                </c:pt>
                <c:pt idx="8">
                  <c:v>208473</c:v>
                </c:pt>
                <c:pt idx="9">
                  <c:v>22456</c:v>
                </c:pt>
                <c:pt idx="10">
                  <c:v>9</c:v>
                </c:pt>
                <c:pt idx="11">
                  <c:v>32704</c:v>
                </c:pt>
                <c:pt idx="12">
                  <c:v>164</c:v>
                </c:pt>
                <c:pt idx="13">
                  <c:v>72034</c:v>
                </c:pt>
                <c:pt idx="14">
                  <c:v>39769</c:v>
                </c:pt>
                <c:pt idx="15">
                  <c:v>41955</c:v>
                </c:pt>
                <c:pt idx="16">
                  <c:v>32124</c:v>
                </c:pt>
                <c:pt idx="17">
                  <c:v>59988</c:v>
                </c:pt>
                <c:pt idx="18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38F-482E-918A-39A1284672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94782256"/>
        <c:axId val="857759648"/>
      </c:barChart>
      <c:catAx>
        <c:axId val="59478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857759648"/>
        <c:crosses val="autoZero"/>
        <c:auto val="1"/>
        <c:lblAlgn val="ctr"/>
        <c:lblOffset val="100"/>
        <c:noMultiLvlLbl val="0"/>
      </c:catAx>
      <c:valAx>
        <c:axId val="857759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94782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各入口流量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950682112729462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1F4-45CB-BBF7-959B3B523C7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1F4-45CB-BBF7-959B3B523C7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1F4-45CB-BBF7-959B3B523C7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1F4-45CB-BBF7-959B3B523C7C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1F4-45CB-BBF7-959B3B523C7C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21F4-45CB-BBF7-959B3B523C7C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1F4-45CB-BBF7-959B3B523C7C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21F4-45CB-BBF7-959B3B523C7C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1F4-45CB-BBF7-959B3B523C7C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21F4-45CB-BBF7-959B3B523C7C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21F4-45CB-BBF7-959B3B523C7C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1F4-45CB-BBF7-959B3B523C7C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2A29-4E34-B307-C1EAA5A860B7}"/>
              </c:ext>
            </c:extLst>
          </c:dPt>
          <c:dLbls>
            <c:dLbl>
              <c:idx val="0"/>
              <c:layout>
                <c:manualLayout>
                  <c:x val="0.14265517127272745"/>
                  <c:y val="-6.560805717125958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1F4-45CB-BBF7-959B3B523C7C}"/>
                </c:ext>
              </c:extLst>
            </c:dLbl>
            <c:dLbl>
              <c:idx val="1"/>
              <c:layout>
                <c:manualLayout>
                  <c:x val="0.19277725847665891"/>
                  <c:y val="9.3725795958941333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1F4-45CB-BBF7-959B3B523C7C}"/>
                </c:ext>
              </c:extLst>
            </c:dLbl>
            <c:dLbl>
              <c:idx val="2"/>
              <c:layout>
                <c:manualLayout>
                  <c:x val="-9.6388629238329457E-2"/>
                  <c:y val="0.1171572449486777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1F4-45CB-BBF7-959B3B523C7C}"/>
                </c:ext>
              </c:extLst>
            </c:dLbl>
            <c:dLbl>
              <c:idx val="3"/>
              <c:layout>
                <c:manualLayout>
                  <c:x val="-0.17318665456640622"/>
                  <c:y val="4.6862897979471012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6343695439857"/>
                      <c:h val="0.159896207905955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21F4-45CB-BBF7-959B3B523C7C}"/>
                </c:ext>
              </c:extLst>
            </c:dLbl>
            <c:dLbl>
              <c:idx val="4"/>
              <c:layout>
                <c:manualLayout>
                  <c:x val="-0.17945832322644165"/>
                  <c:y val="0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1F4-45CB-BBF7-959B3B523C7C}"/>
                </c:ext>
              </c:extLst>
            </c:dLbl>
            <c:dLbl>
              <c:idx val="5"/>
              <c:layout>
                <c:manualLayout>
                  <c:x val="-0.19937995547604295"/>
                  <c:y val="-7.4980636767153844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1F4-45CB-BBF7-959B3B523C7C}"/>
                </c:ext>
              </c:extLst>
            </c:dLbl>
            <c:dLbl>
              <c:idx val="6"/>
              <c:layout>
                <c:manualLayout>
                  <c:x val="9.4982572897249859E-2"/>
                  <c:y val="0.18276530211993727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1F4-45CB-BBF7-959B3B523C7C}"/>
                </c:ext>
              </c:extLst>
            </c:dLbl>
            <c:dLbl>
              <c:idx val="7"/>
              <c:layout>
                <c:manualLayout>
                  <c:x val="-0.16193289712039349"/>
                  <c:y val="-8.435321636304797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1F4-45CB-BBF7-959B3B523C7C}"/>
                </c:ext>
              </c:extLst>
            </c:dLbl>
            <c:dLbl>
              <c:idx val="8"/>
              <c:layout>
                <c:manualLayout>
                  <c:x val="6.9399813051597148E-2"/>
                  <c:y val="0.112470955150730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1F4-45CB-BBF7-959B3B523C7C}"/>
                </c:ext>
              </c:extLst>
            </c:dLbl>
            <c:dLbl>
              <c:idx val="9"/>
              <c:layout>
                <c:manualLayout>
                  <c:x val="-0.23101972865635462"/>
                  <c:y val="-0.135902404140466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713016593719954"/>
                      <c:h val="0.1598962079059553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C-21F4-45CB-BBF7-959B3B523C7C}"/>
                </c:ext>
              </c:extLst>
            </c:dLbl>
            <c:dLbl>
              <c:idx val="10"/>
              <c:layout>
                <c:manualLayout>
                  <c:x val="-2.1518430650773562E-2"/>
                  <c:y val="-0.1218435347466248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1F4-45CB-BBF7-959B3B523C7C}"/>
                </c:ext>
              </c:extLst>
            </c:dLbl>
            <c:dLbl>
              <c:idx val="11"/>
              <c:layout>
                <c:manualLayout>
                  <c:x val="0.22565375949860375"/>
                  <c:y val="-9.3725795958942201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1F4-45CB-BBF7-959B3B523C7C}"/>
                </c:ext>
              </c:extLst>
            </c:dLbl>
            <c:dLbl>
              <c:idx val="12"/>
              <c:layout>
                <c:manualLayout>
                  <c:x val="0.18172748880915954"/>
                  <c:y val="-0.1124709551507306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2A29-4E34-B307-C1EAA5A860B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Sheet1!$A$2:$A$14</c:f>
              <c:strCache>
                <c:ptCount val="13"/>
                <c:pt idx="0">
                  <c:v>首页</c:v>
                </c:pt>
                <c:pt idx="1">
                  <c:v>搜索</c:v>
                </c:pt>
                <c:pt idx="2">
                  <c:v>购物车</c:v>
                </c:pt>
                <c:pt idx="3">
                  <c:v>个人中心</c:v>
                </c:pt>
                <c:pt idx="4">
                  <c:v>唯直达</c:v>
                </c:pt>
                <c:pt idx="5">
                  <c:v>Target-Max</c:v>
                </c:pt>
                <c:pt idx="6">
                  <c:v>其他</c:v>
                </c:pt>
                <c:pt idx="7">
                  <c:v>顶部导航</c:v>
                </c:pt>
                <c:pt idx="8">
                  <c:v>我的特卖</c:v>
                </c:pt>
                <c:pt idx="9">
                  <c:v>唯触点</c:v>
                </c:pt>
                <c:pt idx="10">
                  <c:v>唯智展</c:v>
                </c:pt>
                <c:pt idx="11">
                  <c:v>签到有礼</c:v>
                </c:pt>
                <c:pt idx="12">
                  <c:v>天天低价</c:v>
                </c:pt>
              </c:strCache>
            </c:strRef>
          </c:cat>
          <c:val>
            <c:numRef>
              <c:f>Sheet1!$B$2:$B$14</c:f>
              <c:numCache>
                <c:formatCode>0%</c:formatCode>
                <c:ptCount val="13"/>
                <c:pt idx="0">
                  <c:v>0.36175413242411947</c:v>
                </c:pt>
                <c:pt idx="1">
                  <c:v>0.26136339372907658</c:v>
                </c:pt>
                <c:pt idx="2">
                  <c:v>7.9145656642164497E-2</c:v>
                </c:pt>
                <c:pt idx="3">
                  <c:v>6.5109630467054674E-2</c:v>
                </c:pt>
                <c:pt idx="4">
                  <c:v>5.7295980347315791E-2</c:v>
                </c:pt>
                <c:pt idx="5">
                  <c:v>4.9864415808004242E-2</c:v>
                </c:pt>
                <c:pt idx="6">
                  <c:v>3.5758715203522383E-2</c:v>
                </c:pt>
                <c:pt idx="7">
                  <c:v>3.3805583618867388E-2</c:v>
                </c:pt>
                <c:pt idx="8">
                  <c:v>2.4161294056434041E-2</c:v>
                </c:pt>
                <c:pt idx="9">
                  <c:v>2.1067524636091579E-2</c:v>
                </c:pt>
                <c:pt idx="10">
                  <c:v>4.873838712686253E-3</c:v>
                </c:pt>
                <c:pt idx="11">
                  <c:v>2.6352667238296662E-3</c:v>
                </c:pt>
                <c:pt idx="12">
                  <c:v>2.4363574657836743E-3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F4-45CB-BBF7-959B3B523C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各入口流量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31900932772483"/>
          <c:y val="4.475059646907223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F87-45E7-ACD3-36511F2B2A0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F87-45E7-ACD3-36511F2B2A0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F87-45E7-ACD3-36511F2B2A0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CF87-45E7-ACD3-36511F2B2A09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F87-45E7-ACD3-36511F2B2A09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CF87-45E7-ACD3-36511F2B2A0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CF87-45E7-ACD3-36511F2B2A0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F87-45E7-ACD3-36511F2B2A09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C-CF87-45E7-ACD3-36511F2B2A09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F87-45E7-ACD3-36511F2B2A09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CF87-45E7-ACD3-36511F2B2A09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F87-45E7-ACD3-36511F2B2A09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8-F865-4DEF-8F80-F1C973907156}"/>
              </c:ext>
            </c:extLst>
          </c:dPt>
          <c:dLbls>
            <c:dLbl>
              <c:idx val="0"/>
              <c:layout>
                <c:manualLayout>
                  <c:x val="0.16057948649132223"/>
                  <c:y val="1.678360631547882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87-45E7-ACD3-36511F2B2A09}"/>
                </c:ext>
              </c:extLst>
            </c:dLbl>
            <c:dLbl>
              <c:idx val="1"/>
              <c:layout>
                <c:manualLayout>
                  <c:x val="0.28918845067856819"/>
                  <c:y val="-2.237529823453611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F87-45E7-ACD3-36511F2B2A09}"/>
                </c:ext>
              </c:extLst>
            </c:dLbl>
            <c:dLbl>
              <c:idx val="2"/>
              <c:layout>
                <c:manualLayout>
                  <c:x val="-0.12487683097483628"/>
                  <c:y val="0.1342517894072165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F87-45E7-ACD3-36511F2B2A09}"/>
                </c:ext>
              </c:extLst>
            </c:dLbl>
            <c:dLbl>
              <c:idx val="3"/>
              <c:layout>
                <c:manualLayout>
                  <c:x val="-0.18314755338704469"/>
                  <c:y val="0.1118766673561312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50836514337285"/>
                      <c:h val="0.166964475426108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CF87-45E7-ACD3-36511F2B2A09}"/>
                </c:ext>
              </c:extLst>
            </c:dLbl>
            <c:dLbl>
              <c:idx val="4"/>
              <c:layout>
                <c:manualLayout>
                  <c:x val="-0.18895850697697097"/>
                  <c:y val="2.55575178162855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150518876364283"/>
                      <c:h val="0.20912903939796371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F87-45E7-ACD3-36511F2B2A09}"/>
                </c:ext>
              </c:extLst>
            </c:dLbl>
            <c:dLbl>
              <c:idx val="5"/>
              <c:layout>
                <c:manualLayout>
                  <c:x val="-0.24318119716152328"/>
                  <c:y val="-7.160095435051556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F87-45E7-ACD3-36511F2B2A09}"/>
                </c:ext>
              </c:extLst>
            </c:dLbl>
            <c:dLbl>
              <c:idx val="6"/>
              <c:layout>
                <c:manualLayout>
                  <c:x val="0.12074923957774195"/>
                  <c:y val="9.152464217205244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F87-45E7-ACD3-36511F2B2A09}"/>
                </c:ext>
              </c:extLst>
            </c:dLbl>
            <c:dLbl>
              <c:idx val="7"/>
              <c:layout>
                <c:manualLayout>
                  <c:x val="-0.17355899982107711"/>
                  <c:y val="-0.1329253356942600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F87-45E7-ACD3-36511F2B2A09}"/>
                </c:ext>
              </c:extLst>
            </c:dLbl>
            <c:dLbl>
              <c:idx val="8"/>
              <c:layout>
                <c:manualLayout>
                  <c:x val="0.11952674897119342"/>
                  <c:y val="7.4186955880182967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F87-45E7-ACD3-36511F2B2A09}"/>
                </c:ext>
              </c:extLst>
            </c:dLbl>
            <c:dLbl>
              <c:idx val="9"/>
              <c:layout>
                <c:manualLayout>
                  <c:x val="-0.1495237033096242"/>
                  <c:y val="-0.14320173251758048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808082993152209"/>
                      <c:h val="0.166964475426108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CF87-45E7-ACD3-36511F2B2A09}"/>
                </c:ext>
              </c:extLst>
            </c:dLbl>
            <c:dLbl>
              <c:idx val="10"/>
              <c:layout>
                <c:manualLayout>
                  <c:x val="4.3727634639470339E-2"/>
                  <c:y val="-0.1210365943632875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F87-45E7-ACD3-36511F2B2A09}"/>
                </c:ext>
              </c:extLst>
            </c:dLbl>
            <c:dLbl>
              <c:idx val="11"/>
              <c:layout>
                <c:manualLayout>
                  <c:x val="0.29904714786079195"/>
                  <c:y val="-4.0275536822164983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F87-45E7-ACD3-36511F2B2A09}"/>
                </c:ext>
              </c:extLst>
            </c:dLbl>
            <c:dLbl>
              <c:idx val="12"/>
              <c:layout>
                <c:manualLayout>
                  <c:x val="0.26131687242798352"/>
                  <c:y val="-0.14054891544931389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F865-4DEF-8F80-F1C9739071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Sheet1!$A$2:$A$14</c:f>
              <c:strCache>
                <c:ptCount val="13"/>
                <c:pt idx="0">
                  <c:v>首页</c:v>
                </c:pt>
                <c:pt idx="1">
                  <c:v>搜索</c:v>
                </c:pt>
                <c:pt idx="2">
                  <c:v>购物车</c:v>
                </c:pt>
                <c:pt idx="3">
                  <c:v>个人中心</c:v>
                </c:pt>
                <c:pt idx="4">
                  <c:v>唯直达</c:v>
                </c:pt>
                <c:pt idx="5">
                  <c:v>Target-Max</c:v>
                </c:pt>
                <c:pt idx="6">
                  <c:v>其他</c:v>
                </c:pt>
                <c:pt idx="7">
                  <c:v>顶部导航</c:v>
                </c:pt>
                <c:pt idx="8">
                  <c:v>我的特卖</c:v>
                </c:pt>
                <c:pt idx="9">
                  <c:v>唯触点</c:v>
                </c:pt>
                <c:pt idx="10">
                  <c:v>唯智展</c:v>
                </c:pt>
                <c:pt idx="11">
                  <c:v>签到有礼</c:v>
                </c:pt>
                <c:pt idx="12">
                  <c:v>天天低价</c:v>
                </c:pt>
              </c:strCache>
            </c:strRef>
          </c:cat>
          <c:val>
            <c:numRef>
              <c:f>Sheet1!$B$2:$B$14</c:f>
              <c:numCache>
                <c:formatCode>0%</c:formatCode>
                <c:ptCount val="13"/>
                <c:pt idx="0">
                  <c:v>0.24192436592521074</c:v>
                </c:pt>
                <c:pt idx="1">
                  <c:v>0.28123491403319839</c:v>
                </c:pt>
                <c:pt idx="2">
                  <c:v>8.4938634928887077E-2</c:v>
                </c:pt>
                <c:pt idx="3">
                  <c:v>8.3592502506591407E-2</c:v>
                </c:pt>
                <c:pt idx="4">
                  <c:v>3.7278584425712059E-2</c:v>
                </c:pt>
                <c:pt idx="5">
                  <c:v>6.961361357644176E-2</c:v>
                </c:pt>
                <c:pt idx="6">
                  <c:v>1.9508475992424525E-2</c:v>
                </c:pt>
                <c:pt idx="7">
                  <c:v>3.7951650636859888E-2</c:v>
                </c:pt>
                <c:pt idx="8">
                  <c:v>2.6059266961268521E-2</c:v>
                </c:pt>
                <c:pt idx="9">
                  <c:v>4.6150293364031342E-2</c:v>
                </c:pt>
                <c:pt idx="10">
                  <c:v>4.868705670466783E-2</c:v>
                </c:pt>
                <c:pt idx="11">
                  <c:v>6.6494299825466969E-3</c:v>
                </c:pt>
                <c:pt idx="12">
                  <c:v>1.2275335140554792E-2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87-45E7-ACD3-36511F2B2A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直播间销售额</a:t>
            </a:r>
            <a:r>
              <a:rPr lang="en-US" altLang="zh-CN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144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渗透率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97EF5"/>
            </a:solidFill>
            <a:ln>
              <a:noFill/>
            </a:ln>
            <a:effectLst/>
          </c:spPr>
          <c:invertIfNegative val="0"/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Sheet1!$B$2:$B$32</c:f>
              <c:numCache>
                <c:formatCode>General</c:formatCode>
                <c:ptCount val="31"/>
                <c:pt idx="0">
                  <c:v>7877</c:v>
                </c:pt>
                <c:pt idx="1">
                  <c:v>7694.87</c:v>
                </c:pt>
                <c:pt idx="2">
                  <c:v>13159.55</c:v>
                </c:pt>
                <c:pt idx="3">
                  <c:v>22664.61</c:v>
                </c:pt>
                <c:pt idx="4">
                  <c:v>16945</c:v>
                </c:pt>
                <c:pt idx="5">
                  <c:v>15004.01</c:v>
                </c:pt>
                <c:pt idx="6">
                  <c:v>19414.060000000001</c:v>
                </c:pt>
                <c:pt idx="7">
                  <c:v>15050.43</c:v>
                </c:pt>
                <c:pt idx="8">
                  <c:v>13465.97</c:v>
                </c:pt>
                <c:pt idx="9">
                  <c:v>24645.200000000001</c:v>
                </c:pt>
                <c:pt idx="10">
                  <c:v>23759.42</c:v>
                </c:pt>
                <c:pt idx="11">
                  <c:v>19242.89</c:v>
                </c:pt>
                <c:pt idx="12">
                  <c:v>17546.560000000001</c:v>
                </c:pt>
                <c:pt idx="13">
                  <c:v>17318</c:v>
                </c:pt>
                <c:pt idx="14">
                  <c:v>19365</c:v>
                </c:pt>
                <c:pt idx="15">
                  <c:v>17607.599999999999</c:v>
                </c:pt>
                <c:pt idx="16">
                  <c:v>21599.62</c:v>
                </c:pt>
                <c:pt idx="17">
                  <c:v>26828.95</c:v>
                </c:pt>
                <c:pt idx="18">
                  <c:v>22069</c:v>
                </c:pt>
                <c:pt idx="19">
                  <c:v>20187</c:v>
                </c:pt>
                <c:pt idx="20">
                  <c:v>15946</c:v>
                </c:pt>
                <c:pt idx="21">
                  <c:v>18088.82</c:v>
                </c:pt>
                <c:pt idx="22">
                  <c:v>17246.78</c:v>
                </c:pt>
                <c:pt idx="23">
                  <c:v>24045</c:v>
                </c:pt>
                <c:pt idx="24">
                  <c:v>26907</c:v>
                </c:pt>
                <c:pt idx="25">
                  <c:v>15863.72</c:v>
                </c:pt>
                <c:pt idx="26">
                  <c:v>16536.89</c:v>
                </c:pt>
                <c:pt idx="27">
                  <c:v>20283</c:v>
                </c:pt>
                <c:pt idx="28">
                  <c:v>18203.349999999999</c:v>
                </c:pt>
                <c:pt idx="29">
                  <c:v>17948</c:v>
                </c:pt>
                <c:pt idx="30">
                  <c:v>24267.8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11-4515-8330-FC99FF825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21439615"/>
        <c:axId val="1824070911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渗透率</c:v>
                </c:pt>
              </c:strCache>
            </c:strRef>
          </c:tx>
          <c:spPr>
            <a:ln w="28575" cap="rnd">
              <a:solidFill>
                <a:srgbClr val="F8A0DC"/>
              </a:solidFill>
              <a:round/>
            </a:ln>
            <a:effectLst/>
          </c:spPr>
          <c:marker>
            <c:symbol val="none"/>
          </c:marker>
          <c:cat>
            <c:numRef>
              <c:f>Sheet1!$A$2:$A$32</c:f>
              <c:numCache>
                <c:formatCode>m"月"d"日"</c:formatCode>
                <c:ptCount val="31"/>
                <c:pt idx="0">
                  <c:v>46023</c:v>
                </c:pt>
                <c:pt idx="1">
                  <c:v>46024</c:v>
                </c:pt>
                <c:pt idx="2">
                  <c:v>46025</c:v>
                </c:pt>
                <c:pt idx="3">
                  <c:v>46026</c:v>
                </c:pt>
                <c:pt idx="4">
                  <c:v>46027</c:v>
                </c:pt>
                <c:pt idx="5">
                  <c:v>46028</c:v>
                </c:pt>
                <c:pt idx="6">
                  <c:v>46029</c:v>
                </c:pt>
                <c:pt idx="7">
                  <c:v>46030</c:v>
                </c:pt>
                <c:pt idx="8">
                  <c:v>46031</c:v>
                </c:pt>
                <c:pt idx="9">
                  <c:v>46032</c:v>
                </c:pt>
                <c:pt idx="10">
                  <c:v>46033</c:v>
                </c:pt>
                <c:pt idx="11">
                  <c:v>46034</c:v>
                </c:pt>
                <c:pt idx="12">
                  <c:v>46035</c:v>
                </c:pt>
                <c:pt idx="13">
                  <c:v>46036</c:v>
                </c:pt>
                <c:pt idx="14">
                  <c:v>46037</c:v>
                </c:pt>
                <c:pt idx="15">
                  <c:v>46038</c:v>
                </c:pt>
                <c:pt idx="16">
                  <c:v>46039</c:v>
                </c:pt>
                <c:pt idx="17">
                  <c:v>46040</c:v>
                </c:pt>
                <c:pt idx="18">
                  <c:v>46041</c:v>
                </c:pt>
                <c:pt idx="19">
                  <c:v>46042</c:v>
                </c:pt>
                <c:pt idx="20">
                  <c:v>46043</c:v>
                </c:pt>
                <c:pt idx="21">
                  <c:v>46044</c:v>
                </c:pt>
                <c:pt idx="22">
                  <c:v>46045</c:v>
                </c:pt>
                <c:pt idx="23">
                  <c:v>46046</c:v>
                </c:pt>
                <c:pt idx="24">
                  <c:v>46047</c:v>
                </c:pt>
                <c:pt idx="25">
                  <c:v>46048</c:v>
                </c:pt>
                <c:pt idx="26">
                  <c:v>46049</c:v>
                </c:pt>
                <c:pt idx="27">
                  <c:v>46050</c:v>
                </c:pt>
                <c:pt idx="28">
                  <c:v>46051</c:v>
                </c:pt>
                <c:pt idx="29">
                  <c:v>46052</c:v>
                </c:pt>
                <c:pt idx="30">
                  <c:v>46053</c:v>
                </c:pt>
              </c:numCache>
            </c:numRef>
          </c:cat>
          <c:val>
            <c:numRef>
              <c:f>Sheet1!$C$2:$C$32</c:f>
              <c:numCache>
                <c:formatCode>0.00%</c:formatCode>
                <c:ptCount val="31"/>
                <c:pt idx="0">
                  <c:v>5.1499999999999997E-2</c:v>
                </c:pt>
                <c:pt idx="1">
                  <c:v>3.1399999999999997E-2</c:v>
                </c:pt>
                <c:pt idx="2">
                  <c:v>5.3768264333880732E-2</c:v>
                </c:pt>
                <c:pt idx="3">
                  <c:v>0.1186</c:v>
                </c:pt>
                <c:pt idx="4">
                  <c:v>9.3200000000000005E-2</c:v>
                </c:pt>
                <c:pt idx="5">
                  <c:v>0.1085</c:v>
                </c:pt>
                <c:pt idx="6">
                  <c:v>9.1200000000000003E-2</c:v>
                </c:pt>
                <c:pt idx="7">
                  <c:v>8.0199999999999994E-2</c:v>
                </c:pt>
                <c:pt idx="8">
                  <c:v>6.9800000000000001E-2</c:v>
                </c:pt>
                <c:pt idx="9">
                  <c:v>0.1145</c:v>
                </c:pt>
                <c:pt idx="10">
                  <c:v>9.0300000000000005E-2</c:v>
                </c:pt>
                <c:pt idx="11">
                  <c:v>0.1133</c:v>
                </c:pt>
                <c:pt idx="12">
                  <c:v>8.0699999999999994E-2</c:v>
                </c:pt>
                <c:pt idx="13">
                  <c:v>0.1003</c:v>
                </c:pt>
                <c:pt idx="14">
                  <c:v>0.1104</c:v>
                </c:pt>
                <c:pt idx="15">
                  <c:v>7.4300000000000005E-2</c:v>
                </c:pt>
                <c:pt idx="16">
                  <c:v>7.9500000000000001E-2</c:v>
                </c:pt>
                <c:pt idx="17">
                  <c:v>9.2799999999999994E-2</c:v>
                </c:pt>
                <c:pt idx="18">
                  <c:v>0.107</c:v>
                </c:pt>
                <c:pt idx="19">
                  <c:v>9.9299999999999999E-2</c:v>
                </c:pt>
                <c:pt idx="20">
                  <c:v>7.5200000000000003E-2</c:v>
                </c:pt>
                <c:pt idx="21">
                  <c:v>8.8599999999999998E-2</c:v>
                </c:pt>
                <c:pt idx="22">
                  <c:v>0.10100000000000001</c:v>
                </c:pt>
                <c:pt idx="23">
                  <c:v>9.64E-2</c:v>
                </c:pt>
                <c:pt idx="24">
                  <c:v>9.4E-2</c:v>
                </c:pt>
                <c:pt idx="25">
                  <c:v>7.4800000000000005E-2</c:v>
                </c:pt>
                <c:pt idx="26">
                  <c:v>8.0699999999999994E-2</c:v>
                </c:pt>
                <c:pt idx="27">
                  <c:v>9.7699999999999995E-2</c:v>
                </c:pt>
                <c:pt idx="28">
                  <c:v>8.7499999999999994E-2</c:v>
                </c:pt>
                <c:pt idx="29">
                  <c:v>8.8200000000000001E-2</c:v>
                </c:pt>
                <c:pt idx="30" formatCode="General">
                  <c:v>9.0999999999999998E-2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611-4515-8330-FC99FF825D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7838959"/>
        <c:axId val="1835664399"/>
      </c:lineChart>
      <c:dateAx>
        <c:axId val="1521439615"/>
        <c:scaling>
          <c:orientation val="minMax"/>
        </c:scaling>
        <c:delete val="0"/>
        <c:axPos val="b"/>
        <c:numFmt formatCode="m&quot;月&quot;d&quot;日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824070911"/>
        <c:crosses val="autoZero"/>
        <c:auto val="1"/>
        <c:lblOffset val="100"/>
        <c:baseTimeUnit val="days"/>
      </c:dateAx>
      <c:valAx>
        <c:axId val="1824070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21439615"/>
        <c:crosses val="autoZero"/>
        <c:crossBetween val="between"/>
      </c:valAx>
      <c:valAx>
        <c:axId val="1835664399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47838959"/>
        <c:crosses val="max"/>
        <c:crossBetween val="between"/>
      </c:valAx>
      <c:dateAx>
        <c:axId val="1247838959"/>
        <c:scaling>
          <c:orientation val="minMax"/>
        </c:scaling>
        <c:delete val="1"/>
        <c:axPos val="b"/>
        <c:numFmt formatCode="m&quot;月&quot;d&quot;日&quot;" sourceLinked="1"/>
        <c:majorTickMark val="out"/>
        <c:minorTickMark val="none"/>
        <c:tickLblPos val="nextTo"/>
        <c:crossAx val="1835664399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440" b="1" dirty="0"/>
              <a:t>一级分类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销售件数</c:v>
                </c:pt>
              </c:strCache>
            </c:strRef>
          </c:tx>
          <c:spPr>
            <a:solidFill>
              <a:srgbClr val="797EF5"/>
            </a:solidFill>
          </c:spPr>
          <c:dPt>
            <c:idx val="0"/>
            <c:bubble3D val="0"/>
            <c:spPr>
              <a:solidFill>
                <a:srgbClr val="797E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51A-4C41-B967-857E5E15B45E}"/>
              </c:ext>
            </c:extLst>
          </c:dPt>
          <c:dPt>
            <c:idx val="1"/>
            <c:bubble3D val="0"/>
            <c:spPr>
              <a:solidFill>
                <a:srgbClr val="F8A0DC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1A-4C41-B967-857E5E15B45E}"/>
              </c:ext>
            </c:extLst>
          </c:dPt>
          <c:dPt>
            <c:idx val="2"/>
            <c:bubble3D val="0"/>
            <c:spPr>
              <a:solidFill>
                <a:srgbClr val="797EF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BD75-4124-A23A-27B632A9F058}"/>
              </c:ext>
            </c:extLst>
          </c:dPt>
          <c:dLbls>
            <c:dLbl>
              <c:idx val="0"/>
              <c:layout>
                <c:manualLayout>
                  <c:x val="0.21637502665760217"/>
                  <c:y val="-4.205699389643903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51A-4C41-B967-857E5E15B45E}"/>
                </c:ext>
              </c:extLst>
            </c:dLbl>
            <c:dLbl>
              <c:idx val="1"/>
              <c:layout>
                <c:manualLayout>
                  <c:x val="-0.10182973776929184"/>
                  <c:y val="-7.632871350423246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51A-4C41-B967-857E5E15B45E}"/>
                </c:ext>
              </c:extLst>
            </c:dLbl>
            <c:dLbl>
              <c:idx val="2"/>
              <c:layout>
                <c:manualLayout>
                  <c:x val="0"/>
                  <c:y val="0.15783028348058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D75-4124-A23A-27B632A9F05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箱包</c:v>
                </c:pt>
                <c:pt idx="1">
                  <c:v>鞋</c:v>
                </c:pt>
                <c:pt idx="2">
                  <c:v>配饰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1627</c:v>
                </c:pt>
                <c:pt idx="1">
                  <c:v>116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1A-4C41-B967-857E5E15B4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666334927616471"/>
          <c:y val="0.87475657474978918"/>
          <c:w val="0.19684574234288535"/>
          <c:h val="6.84245231971991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7E68B1-2869-24E3-FD43-43BC00ED2D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B465F6-BDBE-BE90-7304-ED3CEF6335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3A9FEB-0AE6-4C7B-95AD-9E956FFBE1F4}" type="datetimeFigureOut">
              <a:rPr lang="en-SG" smtClean="0"/>
              <a:pPr/>
              <a:t>16/4/2026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F318D4-0555-F556-9B35-E4D7606ED7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1B60E6-D0BA-5FBB-9918-0657990F6A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7FE4BE-8BEE-4BE3-956A-F8C9F87BBC57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301304979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3562" userDrawn="1">
          <p15:clr>
            <a:srgbClr val="F26B43"/>
          </p15:clr>
        </p15:guide>
        <p15:guide id="2" pos="6332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4D5FC-CF49-5645-826A-028DB1240CC0}" type="datetimeFigureOut">
              <a:rPr lang="en-US" smtClean="0"/>
              <a:pPr/>
              <a:t>4/16/2026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52727-F422-C948-90A2-97A014E07DB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505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000" dirty="0"/>
              <a:t>http://tableau.charleskeith.cn/#/views/ECMonthlySalesReport_17250004228820/Overview?:iid=2</a:t>
            </a:r>
          </a:p>
          <a:p>
            <a:r>
              <a:rPr lang="en-US" altLang="zh-CN" sz="1000" dirty="0"/>
              <a:t>http://tableau.charleskeith.cn/#/views/ECMonthlySalesReport_17250004228820/StoreSalesinDetail?:iid=2</a:t>
            </a:r>
            <a:endParaRPr lang="zh-CN" altLang="en-US" sz="1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http://erp.charleskeith.cn/lowcode-page/userview/713/oms_daily_report</a:t>
            </a:r>
          </a:p>
          <a:p>
            <a:r>
              <a:rPr lang="en-US" altLang="zh-CN" dirty="0"/>
              <a:t>http://erp.charleskeith.cn/lowcode-page/userview/709/oms_daily_report_detail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https://compass.vip.com/frontend/index.html#/traffic/trafficSource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222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http://tableau.charleskeith.cn/#/views/WH100060SalesPerformance/60SalesSohbyDiscount?:iid=3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9880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https://vis.vip.com/#/app-i/vlp/vis/#/vis/datas/realTimeSells?t=1773211961817</a:t>
            </a:r>
          </a:p>
          <a:p>
            <a:r>
              <a:rPr lang="en-US" altLang="zh-CN" dirty="0"/>
              <a:t>https://vis.vip.com/#/app-i/vlp/vis/#/datas/real-time-sells-vendor?t=1773211965656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9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https://vis.vip.com/#/app-i/vlp/vis/#/datas/real-time-sells-vendor?t=1773211965656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6818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https://e.vip.com/upgrade.html#/data/download/custom-report</a:t>
            </a:r>
          </a:p>
          <a:p>
            <a:r>
              <a:rPr lang="en-US" altLang="zh-CN" dirty="0"/>
              <a:t>https://e.vip.com/upgrade.html#/promotion/alliances/wxk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323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https://vis.vip.com/#/app-i/BCT/vendor_new_v2/index.html#/frontend/memberOverview?t=1773211965657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https://compass.vip.com/frontend/index.html#/rejectionAnalysis/index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505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https://compass.vip.com/frontend/index.html#/industry/brandList</a:t>
            </a:r>
          </a:p>
          <a:p>
            <a:r>
              <a:rPr lang="en-US" altLang="zh-CN" dirty="0"/>
              <a:t>https://compass.vip.com/frontend/index.html#/industry/productList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aseline="0" dirty="0"/>
              <a:t>http://tableau.charleskeith.cn/#/views/ECMonthlySalesReport_17250004228820/Overview?:iid=2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http://tableau.charleskeith.cn/#/views/CKInventoryMonthlyReport/Overall?:iid=1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http://tableau.charleskeith.cn/#/views/CKInventoryMonthlyReport/Bags?:iid=1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9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http://tableau.charleskeith.cn/#/views/CKInventoryMonthlyReport/Shoes?:iid=1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3582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http://tableau.charleskeith.cn/#/views/CKInventoryMonthlyReport/DiscountRegular?:iid=1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http://tableau.charleskeith.cn/#/views/CKInventoryMonthlyReport/Subcategory?:iid=1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http://tableau.charleskeith.cn/#/views/CKTopProducts-General_16862068169500/TopProducts?:iid=1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http://tableau.charleskeith.cn/#/views/CKTopProducts-General_16862068169500/TopProducts?:iid=1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52727-F422-C948-90A2-97A014E07DB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216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D5E460C9-9208-32B8-323A-E44ADAC69B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72055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8" name="Text Placeholder 36">
            <a:extLst>
              <a:ext uri="{FF2B5EF4-FFF2-40B4-BE49-F238E27FC236}">
                <a16:creationId xmlns:a16="http://schemas.microsoft.com/office/drawing/2014/main" id="{F048A0A6-83F0-78CB-9A4A-7F564C5A8D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22738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9" name="Text Placeholder 36">
            <a:extLst>
              <a:ext uri="{FF2B5EF4-FFF2-40B4-BE49-F238E27FC236}">
                <a16:creationId xmlns:a16="http://schemas.microsoft.com/office/drawing/2014/main" id="{0C7F191B-E945-E5F9-E9BA-63AA4E74F57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73421" y="7006475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40" name="Text Placeholder 36">
            <a:extLst>
              <a:ext uri="{FF2B5EF4-FFF2-40B4-BE49-F238E27FC236}">
                <a16:creationId xmlns:a16="http://schemas.microsoft.com/office/drawing/2014/main" id="{B492B0CD-C2A4-1A2E-AEBC-09FEC16AD9B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1924106" y="7006474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41" name="Text Placeholder 36">
            <a:extLst>
              <a:ext uri="{FF2B5EF4-FFF2-40B4-BE49-F238E27FC236}">
                <a16:creationId xmlns:a16="http://schemas.microsoft.com/office/drawing/2014/main" id="{327EF989-4AB5-D53B-6D04-7A63DED5731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5274790" y="7006473"/>
            <a:ext cx="2520000" cy="2242537"/>
          </a:xfrm>
          <a:prstGeom prst="rect">
            <a:avLst/>
          </a:prstGeom>
        </p:spPr>
        <p:txBody>
          <a:bodyPr/>
          <a:lstStyle>
            <a:lvl1pPr marL="13335" marR="5080">
              <a:lnSpc>
                <a:spcPct val="101499"/>
              </a:lnSpc>
              <a:spcBef>
                <a:spcPts val="90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 marR="5080">
              <a:lnSpc>
                <a:spcPct val="101499"/>
              </a:lnSpc>
              <a:spcBef>
                <a:spcPts val="90"/>
              </a:spcBef>
            </a:pPr>
            <a:r>
              <a:rPr lang="en-SG" sz="1950" b="1" dirty="0">
                <a:latin typeface="Futura PT Bold"/>
                <a:cs typeface="Futura PT Bold"/>
              </a:rPr>
              <a:t>INSERT</a:t>
            </a:r>
            <a:r>
              <a:rPr lang="en-SG" sz="1950" b="1" spc="229" dirty="0">
                <a:latin typeface="Futura PT Bold"/>
                <a:cs typeface="Futura PT Bold"/>
              </a:rPr>
              <a:t> </a:t>
            </a:r>
            <a:r>
              <a:rPr lang="en-SG" sz="1950" b="1" spc="-20" dirty="0">
                <a:latin typeface="Futura PT Bold"/>
                <a:cs typeface="Futura PT Bold"/>
              </a:rPr>
              <a:t>LONG </a:t>
            </a: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6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CONTENT</a:t>
            </a:r>
          </a:p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One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5" dirty="0">
                <a:latin typeface="FuturaPT-Medium"/>
                <a:cs typeface="FuturaPT-Medium"/>
              </a:rPr>
              <a:t>Two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Three</a:t>
            </a:r>
            <a:endParaRPr lang="en-SG" sz="1950" dirty="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 dirty="0">
                <a:latin typeface="FuturaPT-Medium"/>
                <a:cs typeface="FuturaPT-Medium"/>
              </a:rPr>
              <a:t>Content</a:t>
            </a:r>
            <a:r>
              <a:rPr lang="en-SG" sz="1950" spc="3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Part</a:t>
            </a:r>
            <a:r>
              <a:rPr lang="en-SG" sz="1950" spc="35" dirty="0">
                <a:latin typeface="FuturaPT-Medium"/>
                <a:cs typeface="FuturaPT-Medium"/>
              </a:rPr>
              <a:t> </a:t>
            </a:r>
            <a:r>
              <a:rPr lang="en-SG" sz="1950" spc="-20" dirty="0">
                <a:latin typeface="FuturaPT-Medium"/>
                <a:cs typeface="FuturaPT-Medium"/>
              </a:rPr>
              <a:t>Four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E4B98A34-4396-0E64-227B-17363664A7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35442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02</a:t>
            </a:r>
            <a:endParaRPr lang="en-US" dirty="0"/>
          </a:p>
        </p:txBody>
      </p:sp>
      <p:sp>
        <p:nvSpPr>
          <p:cNvPr id="31" name="Text Placeholder 28">
            <a:extLst>
              <a:ext uri="{FF2B5EF4-FFF2-40B4-BE49-F238E27FC236}">
                <a16:creationId xmlns:a16="http://schemas.microsoft.com/office/drawing/2014/main" id="{0EB636DC-CE37-E249-5AD4-6B47F8AC20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86126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03</a:t>
            </a:r>
            <a:endParaRPr lang="en-US" dirty="0"/>
          </a:p>
        </p:txBody>
      </p:sp>
      <p:sp>
        <p:nvSpPr>
          <p:cNvPr id="32" name="Text Placeholder 28">
            <a:extLst>
              <a:ext uri="{FF2B5EF4-FFF2-40B4-BE49-F238E27FC236}">
                <a16:creationId xmlns:a16="http://schemas.microsoft.com/office/drawing/2014/main" id="{EEFCE892-9247-0995-AA54-B0F5D999DE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35058" y="5706433"/>
            <a:ext cx="1004578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04</a:t>
            </a:r>
            <a:endParaRPr lang="en-US" dirty="0"/>
          </a:p>
        </p:txBody>
      </p:sp>
      <p:sp>
        <p:nvSpPr>
          <p:cNvPr id="33" name="Text Placeholder 28">
            <a:extLst>
              <a:ext uri="{FF2B5EF4-FFF2-40B4-BE49-F238E27FC236}">
                <a16:creationId xmlns:a16="http://schemas.microsoft.com/office/drawing/2014/main" id="{572F18CD-45FB-D76D-2B6B-165D914F9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286059" y="5708045"/>
            <a:ext cx="1004577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solidFill>
                  <a:schemeClr val="tx1"/>
                </a:solidFill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05</a:t>
            </a:r>
            <a:endParaRPr lang="en-US" dirty="0"/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68FF897-475A-440C-9940-224B5513AE3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84672" y="5716842"/>
            <a:ext cx="1004577" cy="784830"/>
          </a:xfrm>
          <a:prstGeom prst="rect">
            <a:avLst/>
          </a:prstGeom>
        </p:spPr>
        <p:txBody>
          <a:bodyPr/>
          <a:lstStyle>
            <a:lvl1pPr algn="l">
              <a:defRPr lang="en-US" sz="5100" spc="-25" dirty="0">
                <a:latin typeface="FuturaPT-Book"/>
                <a:cs typeface="FuturaPT-Book"/>
              </a:defRPr>
            </a:lvl1pPr>
          </a:lstStyle>
          <a:p>
            <a:pPr lvl="0"/>
            <a:r>
              <a:rPr lang="en-GB" dirty="0"/>
              <a:t>01</a:t>
            </a:r>
            <a:endParaRPr lang="en-US" dirty="0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D7C2430F-AE47-EEE1-1869-7DA680CA11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84672" y="3035734"/>
            <a:ext cx="2452377" cy="530915"/>
          </a:xfrm>
          <a:prstGeom prst="rect">
            <a:avLst/>
          </a:prstGeom>
        </p:spPr>
        <p:txBody>
          <a:bodyPr/>
          <a:lstStyle>
            <a:lvl1pPr>
              <a:defRPr lang="en-US" sz="3450" b="1" i="0" spc="-10" dirty="0">
                <a:solidFill>
                  <a:schemeClr val="tx1"/>
                </a:solidFill>
                <a:latin typeface="Futura PT Bold"/>
                <a:ea typeface="+mj-ea"/>
                <a:cs typeface="Futura PT Bold"/>
              </a:defRPr>
            </a:lvl1pPr>
          </a:lstStyle>
          <a:p>
            <a:pPr lvl="0"/>
            <a:r>
              <a:rPr lang="en-GB" dirty="0"/>
              <a:t>CONTENTS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EF52B1-0D67-650B-6364-FE6906067070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CEDE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9680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285F9A12-7871-A2F9-0C29-667538679B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4254" y="4242216"/>
            <a:ext cx="4139196" cy="1081405"/>
          </a:xfrm>
          <a:prstGeom prst="rect">
            <a:avLst/>
          </a:prstGeom>
        </p:spPr>
        <p:txBody>
          <a:bodyPr/>
          <a:lstStyle>
            <a:lvl1pPr>
              <a:defRPr lang="en-US" sz="3450" b="1" i="0" spc="-10" dirty="0">
                <a:solidFill>
                  <a:schemeClr val="tx1"/>
                </a:solidFill>
                <a:latin typeface="Futura PT Bold"/>
                <a:ea typeface="+mj-ea"/>
                <a:cs typeface="Futura PT Bold"/>
              </a:defRPr>
            </a:lvl1pPr>
          </a:lstStyle>
          <a:p>
            <a:pPr marL="12700" marR="5080">
              <a:lnSpc>
                <a:spcPct val="100400"/>
              </a:lnSpc>
              <a:spcBef>
                <a:spcPts val="95"/>
              </a:spcBef>
            </a:pPr>
            <a:r>
              <a:rPr lang="en-SG" sz="3450" b="1" dirty="0">
                <a:latin typeface="Futura PT Bold"/>
                <a:cs typeface="Futura PT Bold"/>
              </a:rPr>
              <a:t>INSERT</a:t>
            </a:r>
            <a:r>
              <a:rPr lang="en-SG" sz="3450" b="1" spc="215" dirty="0">
                <a:latin typeface="Futura PT Bold"/>
                <a:cs typeface="Futura PT Bold"/>
              </a:rPr>
              <a:t> </a:t>
            </a:r>
            <a:r>
              <a:rPr lang="en-SG" sz="3450" b="1" spc="-20" dirty="0">
                <a:latin typeface="Futura PT Bold"/>
                <a:cs typeface="Futura PT Bold"/>
              </a:rPr>
              <a:t>LONG </a:t>
            </a:r>
            <a:r>
              <a:rPr lang="en-SG" sz="3450" b="1" dirty="0">
                <a:latin typeface="Futura PT Bold"/>
                <a:cs typeface="Futura PT Bold"/>
              </a:rPr>
              <a:t>SECTION</a:t>
            </a:r>
            <a:r>
              <a:rPr lang="en-SG" sz="3450" b="1" spc="229" dirty="0">
                <a:latin typeface="Futura PT Bold"/>
                <a:cs typeface="Futura PT Bold"/>
              </a:rPr>
              <a:t> </a:t>
            </a:r>
            <a:r>
              <a:rPr lang="en-SG" sz="3450" b="1" spc="-10" dirty="0">
                <a:latin typeface="Futura PT Bold"/>
                <a:cs typeface="Futura PT Bold"/>
              </a:rPr>
              <a:t>CONTENT</a:t>
            </a:r>
            <a:endParaRPr lang="en-SG" sz="3450" dirty="0">
              <a:latin typeface="Futura PT Bold"/>
              <a:cs typeface="Futura PT Bold"/>
            </a:endParaRPr>
          </a:p>
        </p:txBody>
      </p:sp>
      <p:sp>
        <p:nvSpPr>
          <p:cNvPr id="11" name="Text Placeholder 36">
            <a:extLst>
              <a:ext uri="{FF2B5EF4-FFF2-40B4-BE49-F238E27FC236}">
                <a16:creationId xmlns:a16="http://schemas.microsoft.com/office/drawing/2014/main" id="{0F93707A-8239-703D-CD78-76756D864B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872058" y="5776409"/>
            <a:ext cx="2388791" cy="1431161"/>
          </a:xfrm>
          <a:prstGeom prst="rect">
            <a:avLst/>
          </a:prstGeom>
        </p:spPr>
        <p:txBody>
          <a:bodyPr/>
          <a:lstStyle>
            <a:lvl1pPr marL="12700" marR="5080" indent="0">
              <a:lnSpc>
                <a:spcPct val="101499"/>
              </a:lnSpc>
              <a:spcBef>
                <a:spcPts val="90"/>
              </a:spcBef>
              <a:buNone/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321945" indent="-309245">
              <a:lnSpc>
                <a:spcPct val="100000"/>
              </a:lnSpc>
              <a:spcBef>
                <a:spcPts val="1645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5">
                <a:latin typeface="FuturaPT-Medium"/>
                <a:cs typeface="FuturaPT-Medium"/>
              </a:rPr>
              <a:t>One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5">
                <a:latin typeface="FuturaPT-Medium"/>
                <a:cs typeface="FuturaPT-Medium"/>
              </a:rPr>
              <a:t>Two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25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10">
                <a:latin typeface="FuturaPT-Medium"/>
                <a:cs typeface="FuturaPT-Medium"/>
              </a:rPr>
              <a:t>Three</a:t>
            </a:r>
            <a:endParaRPr lang="en-SG" sz="1950">
              <a:latin typeface="FuturaPT-Medium"/>
              <a:cs typeface="FuturaPT-Medium"/>
            </a:endParaRPr>
          </a:p>
          <a:p>
            <a:pPr marL="321945" indent="-309245">
              <a:lnSpc>
                <a:spcPct val="100000"/>
              </a:lnSpc>
              <a:spcBef>
                <a:spcPts val="630"/>
              </a:spcBef>
              <a:buChar char="•"/>
              <a:tabLst>
                <a:tab pos="321945" algn="l"/>
              </a:tabLst>
            </a:pPr>
            <a:r>
              <a:rPr lang="en-SG" sz="1950">
                <a:latin typeface="FuturaPT-Medium"/>
                <a:cs typeface="FuturaPT-Medium"/>
              </a:rPr>
              <a:t>Content</a:t>
            </a:r>
            <a:r>
              <a:rPr lang="en-SG" sz="1950" spc="30">
                <a:latin typeface="FuturaPT-Medium"/>
                <a:cs typeface="FuturaPT-Medium"/>
              </a:rPr>
              <a:t> </a:t>
            </a:r>
            <a:r>
              <a:rPr lang="en-SG" sz="1950">
                <a:latin typeface="FuturaPT-Medium"/>
                <a:cs typeface="FuturaPT-Medium"/>
              </a:rPr>
              <a:t>Part</a:t>
            </a:r>
            <a:r>
              <a:rPr lang="en-SG" sz="1950" spc="35">
                <a:latin typeface="FuturaPT-Medium"/>
                <a:cs typeface="FuturaPT-Medium"/>
              </a:rPr>
              <a:t> </a:t>
            </a:r>
            <a:r>
              <a:rPr lang="en-SG" sz="1950" spc="-20">
                <a:latin typeface="FuturaPT-Medium"/>
                <a:cs typeface="FuturaPT-Medium"/>
              </a:rPr>
              <a:t>Four</a:t>
            </a:r>
            <a:endParaRPr lang="en-SG" sz="1950">
              <a:latin typeface="FuturaPT-Medium"/>
              <a:cs typeface="FuturaPT-Medium"/>
            </a:endParaRPr>
          </a:p>
        </p:txBody>
      </p:sp>
      <p:sp>
        <p:nvSpPr>
          <p:cNvPr id="9" name="object 9">
            <a:extLst>
              <a:ext uri="{FF2B5EF4-FFF2-40B4-BE49-F238E27FC236}">
                <a16:creationId xmlns:a16="http://schemas.microsoft.com/office/drawing/2014/main" id="{7D485AE8-BCC4-E7FC-CF0B-A16AB31837BB}"/>
              </a:ext>
            </a:extLst>
          </p:cNvPr>
          <p:cNvSpPr txBox="1"/>
          <p:nvPr userDrawn="1"/>
        </p:nvSpPr>
        <p:spPr>
          <a:xfrm>
            <a:off x="12185881" y="10430971"/>
            <a:ext cx="3414395" cy="1663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Text Placeholder 28">
            <a:extLst>
              <a:ext uri="{FF2B5EF4-FFF2-40B4-BE49-F238E27FC236}">
                <a16:creationId xmlns:a16="http://schemas.microsoft.com/office/drawing/2014/main" id="{2A0142AA-C139-FBEC-6DE4-D66BDAF8AD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84211" y="2988859"/>
            <a:ext cx="928839" cy="784830"/>
          </a:xfrm>
          <a:prstGeom prst="rect">
            <a:avLst/>
          </a:prstGeom>
        </p:spPr>
        <p:txBody>
          <a:bodyPr/>
          <a:lstStyle>
            <a:lvl1pPr>
              <a:defRPr lang="en-US" sz="5100" spc="-25" dirty="0">
                <a:latin typeface="FuturaPT-Book"/>
                <a:cs typeface="FuturaPT-Book"/>
              </a:defRPr>
            </a:lvl1pPr>
          </a:lstStyle>
          <a:p>
            <a:pPr lvl="0"/>
            <a:r>
              <a:rPr lang="en-GB"/>
              <a:t>01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8CAED9A-C847-2FA6-079E-33F88C5134C1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97F5A891-24BC-348D-975A-E753511ECB9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2198350" y="1741488"/>
            <a:ext cx="7067846" cy="88341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71FBA596-27CE-85BC-DD8C-CCBF3B22E7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39600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D14AA81-A4FF-82F2-D8C1-5BBC84504C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8880" y="3042148"/>
            <a:ext cx="6325870" cy="3022302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95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95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95"/>
              </a:spcBef>
            </a:pPr>
            <a:r>
              <a:rPr lang="en-SG" sz="1950" dirty="0">
                <a:latin typeface="FuturaPT-Book"/>
                <a:cs typeface="FuturaPT-Book"/>
              </a:rPr>
              <a:t>Lorem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ipsum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dolor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sit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amet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consectetur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adipiscing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elit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sed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do </a:t>
            </a:r>
            <a:r>
              <a:rPr lang="en-SG" sz="1950" dirty="0" err="1">
                <a:latin typeface="FuturaPT-Book"/>
                <a:cs typeface="FuturaPT-Book"/>
              </a:rPr>
              <a:t>eiusmod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tempor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incididunt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labore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dolore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magna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aliqua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Ut </a:t>
            </a:r>
            <a:r>
              <a:rPr lang="en-SG" sz="1950" dirty="0" err="1">
                <a:latin typeface="FuturaPT-Book"/>
                <a:cs typeface="FuturaPT-Book"/>
              </a:rPr>
              <a:t>enim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ad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minim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veniam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quis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nostrud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exercitation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ullamco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laboris</a:t>
            </a:r>
            <a:r>
              <a:rPr lang="en-SG" sz="1950" spc="-1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nisi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ut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aliquip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ex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ea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commodo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consequat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Duis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aute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irure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dolor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in </a:t>
            </a:r>
            <a:r>
              <a:rPr lang="en-SG" sz="1950" dirty="0" err="1">
                <a:latin typeface="FuturaPT-Book"/>
                <a:cs typeface="FuturaPT-Book"/>
              </a:rPr>
              <a:t>reprehenderit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in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voluptate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velit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esse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cillum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dolore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eu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fugiat</a:t>
            </a:r>
            <a:r>
              <a:rPr lang="en-SG" sz="1950" spc="50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nulla</a:t>
            </a:r>
            <a:r>
              <a:rPr lang="en-SG" sz="1950" spc="-1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pariatur</a:t>
            </a:r>
            <a:r>
              <a:rPr lang="en-SG" sz="1950" dirty="0">
                <a:latin typeface="FuturaPT-Book"/>
                <a:cs typeface="FuturaPT-Book"/>
              </a:rPr>
              <a:t>.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Excepteur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sint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occaecat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cupidatat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non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proident</a:t>
            </a:r>
            <a:r>
              <a:rPr lang="en-SG" sz="1950" dirty="0">
                <a:latin typeface="FuturaPT-Book"/>
                <a:cs typeface="FuturaPT-Book"/>
              </a:rPr>
              <a:t>,</a:t>
            </a:r>
            <a:r>
              <a:rPr lang="en-SG" sz="1950" spc="6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sunt</a:t>
            </a:r>
            <a:r>
              <a:rPr lang="en-SG" sz="1950" spc="55" dirty="0">
                <a:latin typeface="FuturaPT-Book"/>
                <a:cs typeface="FuturaPT-Book"/>
              </a:rPr>
              <a:t> </a:t>
            </a:r>
            <a:r>
              <a:rPr lang="en-SG" sz="1950" spc="-25" dirty="0">
                <a:latin typeface="FuturaPT-Book"/>
                <a:cs typeface="FuturaPT-Book"/>
              </a:rPr>
              <a:t>in </a:t>
            </a:r>
            <a:r>
              <a:rPr lang="en-SG" sz="1950" dirty="0">
                <a:latin typeface="FuturaPT-Book"/>
                <a:cs typeface="FuturaPT-Book"/>
              </a:rPr>
              <a:t>culpa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qui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officia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deserunt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mollit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anim</a:t>
            </a:r>
            <a:r>
              <a:rPr lang="en-SG" sz="1950" spc="45" dirty="0">
                <a:latin typeface="FuturaPT-Book"/>
                <a:cs typeface="FuturaPT-Book"/>
              </a:rPr>
              <a:t> </a:t>
            </a:r>
            <a:r>
              <a:rPr lang="en-SG" sz="1950" dirty="0">
                <a:latin typeface="FuturaPT-Book"/>
                <a:cs typeface="FuturaPT-Book"/>
              </a:rPr>
              <a:t>id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dirty="0" err="1">
                <a:latin typeface="FuturaPT-Book"/>
                <a:cs typeface="FuturaPT-Book"/>
              </a:rPr>
              <a:t>est</a:t>
            </a:r>
            <a:r>
              <a:rPr lang="en-SG" sz="1950" spc="40" dirty="0">
                <a:latin typeface="FuturaPT-Book"/>
                <a:cs typeface="FuturaPT-Book"/>
              </a:rPr>
              <a:t> </a:t>
            </a:r>
            <a:r>
              <a:rPr lang="en-SG" sz="1950" spc="-10" dirty="0" err="1">
                <a:latin typeface="FuturaPT-Book"/>
                <a:cs typeface="FuturaPT-Book"/>
              </a:rPr>
              <a:t>laborum</a:t>
            </a:r>
            <a:r>
              <a:rPr lang="en-SG" sz="1950" spc="-10" dirty="0">
                <a:latin typeface="FuturaPT-Book"/>
                <a:cs typeface="FuturaPT-Book"/>
              </a:rPr>
              <a:t>.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4553F0C1-D92A-21FA-A336-47060AC7B1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70916" y="8317793"/>
            <a:ext cx="3731353" cy="300082"/>
          </a:xfrm>
          <a:prstGeom prst="rect">
            <a:avLst/>
          </a:prstGeom>
        </p:spPr>
        <p:txBody>
          <a:bodyPr/>
          <a:lstStyle>
            <a:lvl1pPr marL="1270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LOREM</a:t>
            </a:r>
            <a:r>
              <a:rPr lang="en-SG" sz="1950" spc="95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IPSUM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DOLOR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dirty="0">
                <a:latin typeface="FuturaPT-Medium"/>
                <a:cs typeface="FuturaPT-Medium"/>
              </a:rPr>
              <a:t>SIT</a:t>
            </a:r>
            <a:r>
              <a:rPr lang="en-SG" sz="1950" spc="10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AMET.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A8C26A9F-CBB2-161D-15F2-93BBCC2D67E6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10" name="object 9">
            <a:extLst>
              <a:ext uri="{FF2B5EF4-FFF2-40B4-BE49-F238E27FC236}">
                <a16:creationId xmlns:a16="http://schemas.microsoft.com/office/drawing/2014/main" id="{0E454939-04A3-E232-88F1-9AD9A94804DB}"/>
              </a:ext>
            </a:extLst>
          </p:cNvPr>
          <p:cNvSpPr txBox="1"/>
          <p:nvPr userDrawn="1"/>
        </p:nvSpPr>
        <p:spPr>
          <a:xfrm>
            <a:off x="12185881" y="10430971"/>
            <a:ext cx="3414395" cy="166370"/>
          </a:xfrm>
          <a:prstGeom prst="rect">
            <a:avLst/>
          </a:prstGeom>
        </p:spPr>
        <p:txBody>
          <a:bodyPr vert="horz" wrap="square" lIns="0" tIns="57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B3526F-BF88-9C8B-B7C8-B5B5DE080A4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0EEEB0D5-96A4-1579-A837-BB5C7980B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198350" y="1740784"/>
            <a:ext cx="7067550" cy="883514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69B35E66-B161-7D91-052C-6E09468BE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2381" y="8630612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84096C64-B641-DD3E-5AB1-AA3AD20E36C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02687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F34DD80D-B5C6-38C8-5B72-46129BACB07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3128260" y="8624938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01E704FE-F001-1B3C-C0F6-14E583D5B1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3128424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E2BB82D-4FB5-8E68-1967-BF2AC589F2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077879" y="8631319"/>
            <a:ext cx="4188353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18EA277-8C0C-7C5A-ECE9-7F71425CAF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88747" y="2932113"/>
            <a:ext cx="4188353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66234619-4A37-5D80-AF0F-5E9A3C2B34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114937" y="2931714"/>
            <a:ext cx="4188353" cy="523557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C7864CE-22EE-279A-8C75-B0A7792736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140960" y="2931714"/>
            <a:ext cx="4188353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object 11">
            <a:extLst>
              <a:ext uri="{FF2B5EF4-FFF2-40B4-BE49-F238E27FC236}">
                <a16:creationId xmlns:a16="http://schemas.microsoft.com/office/drawing/2014/main" id="{A163C292-2606-2619-8F59-EA502AB03D62}"/>
              </a:ext>
            </a:extLst>
          </p:cNvPr>
          <p:cNvSpPr txBox="1"/>
          <p:nvPr userDrawn="1"/>
        </p:nvSpPr>
        <p:spPr>
          <a:xfrm>
            <a:off x="8102236" y="8070823"/>
            <a:ext cx="2284730" cy="1263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please use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650">
              <a:latin typeface="Arial"/>
              <a:cs typeface="Arial"/>
            </a:endParaRP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F3BC4CE4-C4D0-A722-2B1C-E7613D95AE93}"/>
              </a:ext>
            </a:extLst>
          </p:cNvPr>
          <p:cNvSpPr txBox="1"/>
          <p:nvPr userDrawn="1"/>
        </p:nvSpPr>
        <p:spPr>
          <a:xfrm>
            <a:off x="3076211" y="8070823"/>
            <a:ext cx="2284730" cy="12636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please use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650" b="1" spc="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6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650">
              <a:latin typeface="Arial"/>
              <a:cs typeface="Arial"/>
            </a:endParaRP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13A68E34-AB36-F8D1-8028-138E688B270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1610" y="9103319"/>
            <a:ext cx="4200889" cy="1326966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dolorerepe</a:t>
            </a:r>
            <a:r>
              <a:rPr lang="en-SG" sz="1950" spc="-1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es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rem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5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60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32" name="Text Placeholder 11">
            <a:extLst>
              <a:ext uri="{FF2B5EF4-FFF2-40B4-BE49-F238E27FC236}">
                <a16:creationId xmlns:a16="http://schemas.microsoft.com/office/drawing/2014/main" id="{32139878-6D1D-E8AC-08FC-B9B6B15B6AC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3" name="object 5">
            <a:extLst>
              <a:ext uri="{FF2B5EF4-FFF2-40B4-BE49-F238E27FC236}">
                <a16:creationId xmlns:a16="http://schemas.microsoft.com/office/drawing/2014/main" id="{84D26E5E-447B-D01E-CF41-248A4CA6D4C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B99C78-155D-F807-C264-5D0764CBE3B7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+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85211A5-497B-57D0-783E-D488BD10F4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089275" y="2932113"/>
            <a:ext cx="6543675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A3D8753B-4DC9-5D49-308B-DEF16A87A1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772048" y="2929446"/>
            <a:ext cx="6543675" cy="5235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0" name="object 11">
            <a:extLst>
              <a:ext uri="{FF2B5EF4-FFF2-40B4-BE49-F238E27FC236}">
                <a16:creationId xmlns:a16="http://schemas.microsoft.com/office/drawing/2014/main" id="{E0B2173A-2A4B-3C7B-0E92-8C2A0857FE00}"/>
              </a:ext>
            </a:extLst>
          </p:cNvPr>
          <p:cNvSpPr txBox="1"/>
          <p:nvPr userDrawn="1"/>
        </p:nvSpPr>
        <p:spPr>
          <a:xfrm>
            <a:off x="3076211" y="8028940"/>
            <a:ext cx="3414395" cy="17653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please</a:t>
            </a:r>
            <a:r>
              <a:rPr sz="950" b="1" spc="9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use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media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crop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images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from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HQ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>
                <a:solidFill>
                  <a:srgbClr val="FFFFFF"/>
                </a:solidFill>
                <a:latin typeface="Arial"/>
                <a:cs typeface="Arial"/>
              </a:rPr>
              <a:t>IMAGE</a:t>
            </a:r>
            <a:r>
              <a:rPr sz="950" b="1" spc="95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50" b="1" spc="-10">
                <a:solidFill>
                  <a:srgbClr val="FFFFFF"/>
                </a:solidFill>
                <a:latin typeface="Arial"/>
                <a:cs typeface="Arial"/>
              </a:rPr>
              <a:t>LIBRARY</a:t>
            </a:r>
            <a:endParaRPr sz="950">
              <a:latin typeface="Arial"/>
              <a:cs typeface="Arial"/>
            </a:endParaRPr>
          </a:p>
        </p:txBody>
      </p:sp>
      <p:sp>
        <p:nvSpPr>
          <p:cNvPr id="18" name="Text Placeholder 26">
            <a:extLst>
              <a:ext uri="{FF2B5EF4-FFF2-40B4-BE49-F238E27FC236}">
                <a16:creationId xmlns:a16="http://schemas.microsoft.com/office/drawing/2014/main" id="{460350D2-50D0-2F1D-0F7C-9AEEAD6659F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772500" y="9103319"/>
            <a:ext cx="5717987" cy="98789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19" name="Text Placeholder 22">
            <a:extLst>
              <a:ext uri="{FF2B5EF4-FFF2-40B4-BE49-F238E27FC236}">
                <a16:creationId xmlns:a16="http://schemas.microsoft.com/office/drawing/2014/main" id="{5E4D143C-8F0A-374D-3FD5-B24C56E659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77879" y="8631319"/>
            <a:ext cx="5711906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0" name="Text Placeholder 22">
            <a:extLst>
              <a:ext uri="{FF2B5EF4-FFF2-40B4-BE49-F238E27FC236}">
                <a16:creationId xmlns:a16="http://schemas.microsoft.com/office/drawing/2014/main" id="{71083CD4-779B-62A2-089A-3171F1E48F3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772048" y="8631319"/>
            <a:ext cx="5711906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80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3335">
              <a:lnSpc>
                <a:spcPct val="100000"/>
              </a:lnSpc>
              <a:spcBef>
                <a:spcPts val="125"/>
              </a:spcBef>
            </a:pPr>
            <a:r>
              <a:rPr lang="en-SG" sz="1950" b="1" dirty="0">
                <a:latin typeface="Futura PT Bold"/>
                <a:cs typeface="Futura PT Bold"/>
              </a:rPr>
              <a:t>SECTION</a:t>
            </a:r>
            <a:r>
              <a:rPr lang="en-SG" sz="1950" b="1" spc="240" dirty="0">
                <a:latin typeface="Futura PT Bold"/>
                <a:cs typeface="Futura PT Bold"/>
              </a:rPr>
              <a:t> </a:t>
            </a:r>
            <a:r>
              <a:rPr lang="en-SG" sz="1950" b="1" spc="-10" dirty="0">
                <a:latin typeface="Futura PT Bold"/>
                <a:cs typeface="Futura PT Bold"/>
              </a:rPr>
              <a:t>SUBHEADING</a:t>
            </a:r>
            <a:endParaRPr lang="en-SG" sz="1950" dirty="0">
              <a:latin typeface="FuturaPT-Book"/>
              <a:cs typeface="FuturaPT-Book"/>
            </a:endParaRP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2B75AE5A-FB99-DB02-FB4E-53DFC0EF151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71610" y="9103319"/>
            <a:ext cx="5718175" cy="98789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2" name="Text Placeholder 11">
            <a:extLst>
              <a:ext uri="{FF2B5EF4-FFF2-40B4-BE49-F238E27FC236}">
                <a16:creationId xmlns:a16="http://schemas.microsoft.com/office/drawing/2014/main" id="{F0BB9C0E-475E-89C8-1E02-E9A09934A9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23" name="object 5">
            <a:extLst>
              <a:ext uri="{FF2B5EF4-FFF2-40B4-BE49-F238E27FC236}">
                <a16:creationId xmlns:a16="http://schemas.microsoft.com/office/drawing/2014/main" id="{A68C5322-4622-7A03-0199-D6AA495B3771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95FF8B-5F4C-178B-3F2A-7B96C02B927E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45148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hart Placeholder 21">
            <a:extLst>
              <a:ext uri="{FF2B5EF4-FFF2-40B4-BE49-F238E27FC236}">
                <a16:creationId xmlns:a16="http://schemas.microsoft.com/office/drawing/2014/main" id="{77D9B8BA-6C7F-B5CD-0358-EC7A15D456B2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792672" y="2648353"/>
            <a:ext cx="8847962" cy="720455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166A0A3-382F-A14B-D27E-8AF9224D3F1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1011" y="3063875"/>
            <a:ext cx="5254625" cy="6789038"/>
          </a:xfrm>
          <a:prstGeom prst="rect">
            <a:avLst/>
          </a:prstGeom>
        </p:spPr>
        <p:txBody>
          <a:bodyPr/>
          <a:lstStyle>
            <a:lvl1pPr marL="12700" indent="0">
              <a:buFont typeface="Arial" panose="020B0604020202020204" pitchFamily="34" charset="0"/>
              <a:buNone/>
              <a:defRPr lang="en-GB" sz="2600" dirty="0" smtClean="0">
                <a:solidFill>
                  <a:schemeClr val="tx1"/>
                </a:solidFill>
                <a:latin typeface="Futura PT Medium" panose="020B0602020204020303" pitchFamily="34" charset="77"/>
                <a:ea typeface="+mn-ea"/>
                <a:cs typeface="+mn-cs"/>
              </a:defRPr>
            </a:lvl1pPr>
            <a:lvl2pPr>
              <a:defRPr sz="850"/>
            </a:lvl2pPr>
          </a:lstStyle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6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Lorem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ipsum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dolor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sit</a:t>
            </a:r>
            <a:r>
              <a:rPr kumimoji="0" lang="en-SG" sz="260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 </a:t>
            </a:r>
            <a:r>
              <a:rPr kumimoji="0" lang="en-SG" sz="2600" b="0" i="0" u="none" strike="noStrike" kern="0" cap="none" spc="-2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Medium"/>
                <a:cs typeface="FuturaPT-Medium"/>
              </a:rPr>
              <a:t>amet</a:t>
            </a: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Medium"/>
              <a:cs typeface="FuturaPT-Medium"/>
            </a:endParaRPr>
          </a:p>
          <a:p>
            <a:pPr marL="389255" marR="5080" lvl="0" indent="0" defTabSz="914400" eaLnBrk="1" fontAlgn="auto" latinLnBrk="0" hangingPunct="1">
              <a:lnSpc>
                <a:spcPts val="264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Excesedit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dem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inci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doluptiatusa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dolorerepe</a:t>
            </a:r>
            <a:r>
              <a:rPr kumimoji="0" lang="en-SG" sz="1950" b="0" i="0" u="none" strike="noStrike" kern="0" cap="none" spc="-1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simporporio</a:t>
            </a:r>
            <a:r>
              <a:rPr kumimoji="0" lang="en-SG" sz="1950" b="0" i="0" u="none" strike="noStrike" kern="0" cap="none" spc="5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es</a:t>
            </a:r>
            <a:r>
              <a:rPr kumimoji="0" lang="en-SG" sz="1950" b="0" i="0" u="none" strike="noStrike" kern="0" cap="none" spc="6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 </a:t>
            </a:r>
            <a:r>
              <a:rPr kumimoji="0" lang="en-SG" sz="1950" b="0" i="0" u="none" strike="noStrike" kern="0" cap="none" spc="-1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uturaPT-Book"/>
                <a:cs typeface="FuturaPT-Book"/>
              </a:rPr>
              <a:t>molupt</a:t>
            </a:r>
            <a:endParaRPr kumimoji="0" lang="en-SG" sz="195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FuturaPT-Book"/>
              <a:cs typeface="FuturaPT-Book"/>
            </a:endParaRPr>
          </a:p>
          <a:p>
            <a:pPr marL="388620" marR="0" lvl="0" indent="-375920" defTabSz="914400" eaLnBrk="1" fontAlgn="auto" latinLnBrk="0" hangingPunct="1">
              <a:lnSpc>
                <a:spcPct val="100000"/>
              </a:lnSpc>
              <a:spcBef>
                <a:spcPts val="31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88620" algn="l"/>
              </a:tabLst>
              <a:defRPr/>
            </a:pPr>
            <a:endParaRPr kumimoji="0" lang="en-SG" sz="2600" b="0" i="0" u="none" strike="noStrike" kern="0" cap="none" spc="0" normalizeH="0" baseline="0" noProof="0">
              <a:ln>
                <a:noFill/>
              </a:ln>
              <a:solidFill>
                <a:srgbClr val="C0504D"/>
              </a:solidFill>
              <a:effectLst/>
              <a:uLnTx/>
              <a:uFillTx/>
              <a:latin typeface="FuturaPT-Medium"/>
              <a:cs typeface="FuturaPT-Medium"/>
            </a:endParaRP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69DE6FCA-98B6-5CF4-DACF-05D298A524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24" name="object 5">
            <a:extLst>
              <a:ext uri="{FF2B5EF4-FFF2-40B4-BE49-F238E27FC236}">
                <a16:creationId xmlns:a16="http://schemas.microsoft.com/office/drawing/2014/main" id="{084F5248-4DD5-107D-F41C-D0A505C181CD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98CFDC-1157-DA8F-398D-049A26B5424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616594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852CB956-DFAB-C710-9F2F-3E2E6667E3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913395AC-B7A0-447F-597A-BF0247D8DCFB}"/>
              </a:ext>
            </a:extLst>
          </p:cNvPr>
          <p:cNvSpPr txBox="1">
            <a:spLocks noGrp="1"/>
          </p:cNvSpPr>
          <p:nvPr>
            <p:ph type="title" hasCustomPrompt="1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n-SG" dirty="0"/>
              <a:t>TEMPLATE</a:t>
            </a:r>
            <a:r>
              <a:rPr lang="en-SG" spc="145" dirty="0"/>
              <a:t> </a:t>
            </a:r>
            <a:r>
              <a:rPr lang="en-SG" spc="45" dirty="0"/>
              <a:t>SECTION</a:t>
            </a:r>
            <a:r>
              <a:rPr lang="en-SG" spc="145" dirty="0"/>
              <a:t> </a:t>
            </a:r>
            <a:r>
              <a:rPr lang="en-SG" spc="-10" dirty="0"/>
              <a:t>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AAEE45-F5D9-EC81-D5FD-E5284C3EF7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3398375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6">
            <a:extLst>
              <a:ext uri="{FF2B5EF4-FFF2-40B4-BE49-F238E27FC236}">
                <a16:creationId xmlns:a16="http://schemas.microsoft.com/office/drawing/2014/main" id="{B532CF08-A7AD-D3D0-33AF-EEB73EEE501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70855" y="3705799"/>
            <a:ext cx="4213860" cy="1460979"/>
          </a:xfrm>
          <a:prstGeom prst="rect">
            <a:avLst/>
          </a:prstGeom>
        </p:spPr>
        <p:txBody>
          <a:bodyPr/>
          <a:lstStyle>
            <a:lvl1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solidFill>
                  <a:schemeClr val="tx1"/>
                </a:solidFill>
                <a:latin typeface="FuturaPT-Book"/>
                <a:cs typeface="FuturaPT-Book"/>
              </a:defRPr>
            </a:lvl1pPr>
            <a:lvl2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2pPr>
            <a:lvl3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3pPr>
            <a:lvl4pPr marL="12700" marR="5080">
              <a:lnSpc>
                <a:spcPct val="112700"/>
              </a:lnSpc>
              <a:spcBef>
                <a:spcPts val="1350"/>
              </a:spcBef>
              <a:defRPr lang="en-GB" sz="1950" dirty="0" smtClean="0">
                <a:latin typeface="FuturaPT-Book"/>
                <a:cs typeface="FuturaPT-Book"/>
              </a:defRPr>
            </a:lvl4pPr>
            <a:lvl5pPr marL="12700" marR="5080">
              <a:lnSpc>
                <a:spcPct val="112700"/>
              </a:lnSpc>
              <a:spcBef>
                <a:spcPts val="1350"/>
              </a:spcBef>
              <a:defRPr lang="en-US" sz="1950" dirty="0">
                <a:latin typeface="FuturaPT-Book"/>
                <a:cs typeface="FuturaPT-Book"/>
              </a:defRPr>
            </a:lvl5pPr>
          </a:lstStyle>
          <a:p>
            <a:pPr marL="12700" marR="5080">
              <a:lnSpc>
                <a:spcPct val="112700"/>
              </a:lnSpc>
              <a:spcBef>
                <a:spcPts val="1350"/>
              </a:spcBef>
            </a:pPr>
            <a:r>
              <a:rPr lang="en-SG" sz="1950" err="1">
                <a:latin typeface="FuturaPT-Book"/>
                <a:cs typeface="FuturaPT-Book"/>
              </a:rPr>
              <a:t>Excesedit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dem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inci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doluptiatusa</a:t>
            </a:r>
            <a:r>
              <a:rPr lang="en-SG" sz="1950" spc="7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dolorerepe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simporporio</a:t>
            </a:r>
            <a:r>
              <a:rPr lang="en-SG" sz="1950" spc="70">
                <a:latin typeface="FuturaPT-Book"/>
                <a:cs typeface="FuturaPT-Book"/>
              </a:rPr>
              <a:t> </a:t>
            </a:r>
            <a:r>
              <a:rPr lang="en-SG" sz="1950" spc="-25">
                <a:latin typeface="FuturaPT-Book"/>
                <a:cs typeface="FuturaPT-Book"/>
              </a:rPr>
              <a:t>es </a:t>
            </a:r>
            <a:r>
              <a:rPr lang="en-SG" sz="1950" err="1">
                <a:latin typeface="FuturaPT-Book"/>
                <a:cs typeface="FuturaPT-Book"/>
              </a:rPr>
              <a:t>moluptErit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ipsa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volo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et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>
                <a:latin typeface="FuturaPT-Book"/>
                <a:cs typeface="FuturaPT-Book"/>
              </a:rPr>
              <a:t>rem</a:t>
            </a:r>
            <a:r>
              <a:rPr lang="en-SG" sz="1950" spc="50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siminum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err="1">
                <a:latin typeface="FuturaPT-Book"/>
                <a:cs typeface="FuturaPT-Book"/>
              </a:rPr>
              <a:t>faciae</a:t>
            </a:r>
            <a:r>
              <a:rPr lang="en-SG" sz="1950" spc="45">
                <a:latin typeface="FuturaPT-Book"/>
                <a:cs typeface="FuturaPT-Book"/>
              </a:rPr>
              <a:t> </a:t>
            </a:r>
            <a:r>
              <a:rPr lang="en-SG" sz="1950" spc="-10" err="1">
                <a:latin typeface="FuturaPT-Book"/>
                <a:cs typeface="FuturaPT-Book"/>
              </a:rPr>
              <a:t>plab</a:t>
            </a:r>
            <a:r>
              <a:rPr lang="en-SG" sz="1950" spc="-10">
                <a:latin typeface="FuturaPT-Book"/>
                <a:cs typeface="FuturaPT-Book"/>
              </a:rPr>
              <a:t>.</a:t>
            </a:r>
            <a:endParaRPr lang="en-SG" sz="1950">
              <a:latin typeface="FuturaPT-Book"/>
              <a:cs typeface="FuturaPT-Book"/>
            </a:endParaRPr>
          </a:p>
        </p:txBody>
      </p:sp>
      <p:sp>
        <p:nvSpPr>
          <p:cNvPr id="25" name="Text Placeholder 22">
            <a:extLst>
              <a:ext uri="{FF2B5EF4-FFF2-40B4-BE49-F238E27FC236}">
                <a16:creationId xmlns:a16="http://schemas.microsoft.com/office/drawing/2014/main" id="{B05804EB-2E68-7016-742A-D764CD637B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70854" y="3082473"/>
            <a:ext cx="4104000" cy="300082"/>
          </a:xfrm>
          <a:prstGeom prst="rect">
            <a:avLst/>
          </a:prstGeom>
        </p:spPr>
        <p:txBody>
          <a:bodyPr/>
          <a:lstStyle>
            <a:lvl1pPr marL="13335">
              <a:lnSpc>
                <a:spcPct val="100000"/>
              </a:lnSpc>
              <a:spcBef>
                <a:spcPts val="125"/>
              </a:spcBef>
              <a:defRPr lang="en-GB" sz="1950" b="0" dirty="0" smtClean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b="1">
                <a:latin typeface="Futura PT Bold"/>
                <a:cs typeface="Futura PT Bold"/>
              </a:rPr>
              <a:t>LOREM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IPSUM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DOLOR</a:t>
            </a:r>
            <a:r>
              <a:rPr lang="en-SG" sz="1950" b="1" spc="135">
                <a:latin typeface="Futura PT Bold"/>
                <a:cs typeface="Futura PT Bold"/>
              </a:rPr>
              <a:t> </a:t>
            </a:r>
            <a:r>
              <a:rPr lang="en-SG" sz="1950" b="1">
                <a:latin typeface="Futura PT Bold"/>
                <a:cs typeface="Futura PT Bold"/>
              </a:rPr>
              <a:t>SIT</a:t>
            </a:r>
            <a:r>
              <a:rPr lang="en-SG" sz="1950" b="1" spc="130">
                <a:latin typeface="Futura PT Bold"/>
                <a:cs typeface="Futura PT Bold"/>
              </a:rPr>
              <a:t> </a:t>
            </a:r>
            <a:r>
              <a:rPr lang="en-SG" sz="1950" b="1" spc="-20">
                <a:latin typeface="Futura PT Bold"/>
                <a:cs typeface="Futura PT Bold"/>
              </a:rPr>
              <a:t>AMET</a:t>
            </a:r>
            <a:endParaRPr lang="en-SG" sz="1950">
              <a:latin typeface="Futura PT Bold"/>
              <a:cs typeface="Futura PT Bold"/>
            </a:endParaRPr>
          </a:p>
        </p:txBody>
      </p:sp>
      <p:sp>
        <p:nvSpPr>
          <p:cNvPr id="15" name="object 14">
            <a:extLst>
              <a:ext uri="{FF2B5EF4-FFF2-40B4-BE49-F238E27FC236}">
                <a16:creationId xmlns:a16="http://schemas.microsoft.com/office/drawing/2014/main" id="{A1DC3B63-478E-23B0-C6C3-CC1BCC09A43E}"/>
              </a:ext>
            </a:extLst>
          </p:cNvPr>
          <p:cNvSpPr txBox="1"/>
          <p:nvPr userDrawn="1"/>
        </p:nvSpPr>
        <p:spPr>
          <a:xfrm>
            <a:off x="11154650" y="7637572"/>
            <a:ext cx="6775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30%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6" name="object 15">
            <a:extLst>
              <a:ext uri="{FF2B5EF4-FFF2-40B4-BE49-F238E27FC236}">
                <a16:creationId xmlns:a16="http://schemas.microsoft.com/office/drawing/2014/main" id="{C3B6106C-54E2-FEF8-94D0-B9E7B6C400BD}"/>
              </a:ext>
            </a:extLst>
          </p:cNvPr>
          <p:cNvSpPr txBox="1"/>
          <p:nvPr userDrawn="1"/>
        </p:nvSpPr>
        <p:spPr>
          <a:xfrm>
            <a:off x="11570806" y="4468496"/>
            <a:ext cx="66992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25%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7" name="object 16">
            <a:extLst>
              <a:ext uri="{FF2B5EF4-FFF2-40B4-BE49-F238E27FC236}">
                <a16:creationId xmlns:a16="http://schemas.microsoft.com/office/drawing/2014/main" id="{B439A2F0-EA50-28B9-4B4E-0728FF780D31}"/>
              </a:ext>
            </a:extLst>
          </p:cNvPr>
          <p:cNvSpPr txBox="1"/>
          <p:nvPr userDrawn="1"/>
        </p:nvSpPr>
        <p:spPr>
          <a:xfrm>
            <a:off x="8899306" y="3840578"/>
            <a:ext cx="6400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65">
                <a:solidFill>
                  <a:srgbClr val="FFFFFF"/>
                </a:solidFill>
                <a:latin typeface="FuturaPT-Medium"/>
                <a:cs typeface="FuturaPT-Medium"/>
              </a:rPr>
              <a:t>15%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8" name="object 17">
            <a:extLst>
              <a:ext uri="{FF2B5EF4-FFF2-40B4-BE49-F238E27FC236}">
                <a16:creationId xmlns:a16="http://schemas.microsoft.com/office/drawing/2014/main" id="{08CD8428-39C9-F755-5684-22B8160BD0D7}"/>
              </a:ext>
            </a:extLst>
          </p:cNvPr>
          <p:cNvSpPr txBox="1"/>
          <p:nvPr userDrawn="1"/>
        </p:nvSpPr>
        <p:spPr>
          <a:xfrm>
            <a:off x="7560373" y="5166778"/>
            <a:ext cx="65278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30">
                <a:solidFill>
                  <a:srgbClr val="FFFFFF"/>
                </a:solidFill>
                <a:latin typeface="FuturaPT-Medium"/>
                <a:cs typeface="FuturaPT-Medium"/>
              </a:rPr>
              <a:t>10%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19" name="object 18">
            <a:extLst>
              <a:ext uri="{FF2B5EF4-FFF2-40B4-BE49-F238E27FC236}">
                <a16:creationId xmlns:a16="http://schemas.microsoft.com/office/drawing/2014/main" id="{FA2A515E-973A-ECB7-FB58-90AD4CE23F5C}"/>
              </a:ext>
            </a:extLst>
          </p:cNvPr>
          <p:cNvSpPr txBox="1"/>
          <p:nvPr userDrawn="1"/>
        </p:nvSpPr>
        <p:spPr>
          <a:xfrm>
            <a:off x="7814019" y="7381915"/>
            <a:ext cx="677545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2600" spc="-25">
                <a:solidFill>
                  <a:srgbClr val="FFFFFF"/>
                </a:solidFill>
                <a:latin typeface="FuturaPT-Medium"/>
                <a:cs typeface="FuturaPT-Medium"/>
              </a:rPr>
              <a:t>20%</a:t>
            </a:r>
            <a:endParaRPr sz="2600">
              <a:latin typeface="FuturaPT-Medium"/>
              <a:cs typeface="FuturaPT-Medium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9AF97575-0C5B-8EC2-8C87-C660E83F73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57209" y="1662785"/>
            <a:ext cx="2740753" cy="300082"/>
          </a:xfrm>
          <a:prstGeom prst="rect">
            <a:avLst/>
          </a:prstGeom>
        </p:spPr>
        <p:txBody>
          <a:bodyPr/>
          <a:lstStyle>
            <a:lvl1pPr marL="0">
              <a:lnSpc>
                <a:spcPct val="100000"/>
              </a:lnSpc>
              <a:spcBef>
                <a:spcPts val="125"/>
              </a:spcBef>
              <a:defRPr lang="en-GB" sz="1950" dirty="0" smtClean="0">
                <a:solidFill>
                  <a:schemeClr val="tx1"/>
                </a:solidFill>
                <a:latin typeface="FuturaPT-Medium"/>
                <a:cs typeface="FuturaPT-Medium"/>
              </a:defRPr>
            </a:lvl1pPr>
          </a:lstStyle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lang="en-SG" sz="1950" dirty="0">
                <a:latin typeface="FuturaPT-Medium"/>
                <a:cs typeface="FuturaPT-Medium"/>
              </a:rPr>
              <a:t>SECTION</a:t>
            </a:r>
            <a:r>
              <a:rPr lang="en-SG" sz="1950" spc="190" dirty="0">
                <a:latin typeface="FuturaPT-Medium"/>
                <a:cs typeface="FuturaPT-Medium"/>
              </a:rPr>
              <a:t> </a:t>
            </a:r>
            <a:r>
              <a:rPr lang="en-SG" sz="1950" spc="-10" dirty="0">
                <a:latin typeface="FuturaPT-Medium"/>
                <a:cs typeface="FuturaPT-Medium"/>
              </a:rPr>
              <a:t>SUBHEADING</a:t>
            </a:r>
            <a:endParaRPr lang="en-SG" sz="1950" dirty="0">
              <a:latin typeface="FuturaPT-Medium"/>
              <a:cs typeface="FuturaPT-Medium"/>
            </a:endParaRPr>
          </a:p>
        </p:txBody>
      </p:sp>
      <p:sp>
        <p:nvSpPr>
          <p:cNvPr id="3" name="object 5">
            <a:extLst>
              <a:ext uri="{FF2B5EF4-FFF2-40B4-BE49-F238E27FC236}">
                <a16:creationId xmlns:a16="http://schemas.microsoft.com/office/drawing/2014/main" id="{57CC48EE-3698-658D-9E4F-7EE06730010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40769" y="1059680"/>
            <a:ext cx="4673600" cy="42799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t>TEMPLATE</a:t>
            </a:r>
            <a:r>
              <a:rPr spc="145"/>
              <a:t> </a:t>
            </a:r>
            <a:r>
              <a:rPr spc="45"/>
              <a:t>SECTION</a:t>
            </a:r>
            <a:r>
              <a:rPr spc="145"/>
              <a:t> </a:t>
            </a:r>
            <a:r>
              <a:rPr spc="-10"/>
              <a:t>HEADING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37339A-0F72-346A-DCD7-BE228CA27A59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835911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ECEDE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object 2">
            <a:extLst>
              <a:ext uri="{FF2B5EF4-FFF2-40B4-BE49-F238E27FC236}">
                <a16:creationId xmlns:a16="http://schemas.microsoft.com/office/drawing/2014/main" id="{1BD1230D-5148-C079-720E-8549FA7CEBBB}"/>
              </a:ext>
            </a:extLst>
          </p:cNvPr>
          <p:cNvSpPr/>
          <p:nvPr userDrawn="1"/>
        </p:nvSpPr>
        <p:spPr>
          <a:xfrm>
            <a:off x="7036627" y="5659984"/>
            <a:ext cx="6031230" cy="465455"/>
          </a:xfrm>
          <a:custGeom>
            <a:avLst/>
            <a:gdLst/>
            <a:ahLst/>
            <a:cxnLst/>
            <a:rect l="l" t="t" r="r" b="b"/>
            <a:pathLst>
              <a:path w="6031230" h="465454">
                <a:moveTo>
                  <a:pt x="2649018" y="8889"/>
                </a:moveTo>
                <a:lnTo>
                  <a:pt x="2349572" y="8889"/>
                </a:lnTo>
                <a:lnTo>
                  <a:pt x="2349572" y="451483"/>
                </a:lnTo>
                <a:lnTo>
                  <a:pt x="2649018" y="451483"/>
                </a:lnTo>
                <a:lnTo>
                  <a:pt x="2649018" y="379391"/>
                </a:lnTo>
                <a:lnTo>
                  <a:pt x="2425350" y="379391"/>
                </a:lnTo>
                <a:lnTo>
                  <a:pt x="2425350" y="262243"/>
                </a:lnTo>
                <a:lnTo>
                  <a:pt x="2636003" y="262243"/>
                </a:lnTo>
                <a:lnTo>
                  <a:pt x="2636003" y="190151"/>
                </a:lnTo>
                <a:lnTo>
                  <a:pt x="2425350" y="190151"/>
                </a:lnTo>
                <a:lnTo>
                  <a:pt x="2425350" y="80992"/>
                </a:lnTo>
                <a:lnTo>
                  <a:pt x="2649018" y="80992"/>
                </a:lnTo>
                <a:lnTo>
                  <a:pt x="2649018" y="8889"/>
                </a:lnTo>
                <a:close/>
              </a:path>
              <a:path w="6031230" h="465454">
                <a:moveTo>
                  <a:pt x="2054649" y="8889"/>
                </a:moveTo>
                <a:lnTo>
                  <a:pt x="1978871" y="8889"/>
                </a:lnTo>
                <a:lnTo>
                  <a:pt x="1978871" y="451483"/>
                </a:lnTo>
                <a:lnTo>
                  <a:pt x="2262161" y="451483"/>
                </a:lnTo>
                <a:lnTo>
                  <a:pt x="2262161" y="378773"/>
                </a:lnTo>
                <a:lnTo>
                  <a:pt x="2054649" y="378773"/>
                </a:lnTo>
                <a:lnTo>
                  <a:pt x="2054649" y="8889"/>
                </a:lnTo>
                <a:close/>
              </a:path>
              <a:path w="6031230" h="465454">
                <a:moveTo>
                  <a:pt x="254551" y="276"/>
                </a:moveTo>
                <a:lnTo>
                  <a:pt x="216310" y="1595"/>
                </a:lnTo>
                <a:lnTo>
                  <a:pt x="178594" y="8395"/>
                </a:lnTo>
                <a:lnTo>
                  <a:pt x="142272" y="20427"/>
                </a:lnTo>
                <a:lnTo>
                  <a:pt x="77284" y="59188"/>
                </a:lnTo>
                <a:lnTo>
                  <a:pt x="28294" y="115883"/>
                </a:lnTo>
                <a:lnTo>
                  <a:pt x="11968" y="150333"/>
                </a:lnTo>
                <a:lnTo>
                  <a:pt x="2247" y="188519"/>
                </a:lnTo>
                <a:lnTo>
                  <a:pt x="0" y="230191"/>
                </a:lnTo>
                <a:lnTo>
                  <a:pt x="2971" y="272789"/>
                </a:lnTo>
                <a:lnTo>
                  <a:pt x="13385" y="311763"/>
                </a:lnTo>
                <a:lnTo>
                  <a:pt x="30379" y="346839"/>
                </a:lnTo>
                <a:lnTo>
                  <a:pt x="53087" y="377741"/>
                </a:lnTo>
                <a:lnTo>
                  <a:pt x="80645" y="404194"/>
                </a:lnTo>
                <a:lnTo>
                  <a:pt x="112188" y="425921"/>
                </a:lnTo>
                <a:lnTo>
                  <a:pt x="146852" y="442648"/>
                </a:lnTo>
                <a:lnTo>
                  <a:pt x="183771" y="454098"/>
                </a:lnTo>
                <a:lnTo>
                  <a:pt x="222083" y="459997"/>
                </a:lnTo>
                <a:lnTo>
                  <a:pt x="260922" y="460068"/>
                </a:lnTo>
                <a:lnTo>
                  <a:pt x="299423" y="454037"/>
                </a:lnTo>
                <a:lnTo>
                  <a:pt x="336722" y="441627"/>
                </a:lnTo>
                <a:lnTo>
                  <a:pt x="371954" y="422563"/>
                </a:lnTo>
                <a:lnTo>
                  <a:pt x="404256" y="396569"/>
                </a:lnTo>
                <a:lnTo>
                  <a:pt x="412389" y="387097"/>
                </a:lnTo>
                <a:lnTo>
                  <a:pt x="227381" y="387097"/>
                </a:lnTo>
                <a:lnTo>
                  <a:pt x="188677" y="379818"/>
                </a:lnTo>
                <a:lnTo>
                  <a:pt x="152631" y="364181"/>
                </a:lnTo>
                <a:lnTo>
                  <a:pt x="121286" y="340787"/>
                </a:lnTo>
                <a:lnTo>
                  <a:pt x="96686" y="310238"/>
                </a:lnTo>
                <a:lnTo>
                  <a:pt x="80874" y="273134"/>
                </a:lnTo>
                <a:lnTo>
                  <a:pt x="75892" y="230076"/>
                </a:lnTo>
                <a:lnTo>
                  <a:pt x="80779" y="187526"/>
                </a:lnTo>
                <a:lnTo>
                  <a:pt x="96392" y="150708"/>
                </a:lnTo>
                <a:lnTo>
                  <a:pt x="120716" y="120237"/>
                </a:lnTo>
                <a:lnTo>
                  <a:pt x="151733" y="96729"/>
                </a:lnTo>
                <a:lnTo>
                  <a:pt x="187427" y="80797"/>
                </a:lnTo>
                <a:lnTo>
                  <a:pt x="225781" y="73055"/>
                </a:lnTo>
                <a:lnTo>
                  <a:pt x="412461" y="73055"/>
                </a:lnTo>
                <a:lnTo>
                  <a:pt x="395409" y="54791"/>
                </a:lnTo>
                <a:lnTo>
                  <a:pt x="363748" y="31695"/>
                </a:lnTo>
                <a:lnTo>
                  <a:pt x="329139" y="15076"/>
                </a:lnTo>
                <a:lnTo>
                  <a:pt x="292451" y="4686"/>
                </a:lnTo>
                <a:lnTo>
                  <a:pt x="254551" y="276"/>
                </a:lnTo>
                <a:close/>
              </a:path>
              <a:path w="6031230" h="465454">
                <a:moveTo>
                  <a:pt x="367915" y="320618"/>
                </a:moveTo>
                <a:lnTo>
                  <a:pt x="339010" y="352779"/>
                </a:lnTo>
                <a:lnTo>
                  <a:pt x="304591" y="374179"/>
                </a:lnTo>
                <a:lnTo>
                  <a:pt x="266700" y="385418"/>
                </a:lnTo>
                <a:lnTo>
                  <a:pt x="227381" y="387097"/>
                </a:lnTo>
                <a:lnTo>
                  <a:pt x="412389" y="387097"/>
                </a:lnTo>
                <a:lnTo>
                  <a:pt x="432761" y="363371"/>
                </a:lnTo>
                <a:lnTo>
                  <a:pt x="367915" y="320618"/>
                </a:lnTo>
                <a:close/>
              </a:path>
              <a:path w="6031230" h="465454">
                <a:moveTo>
                  <a:pt x="412461" y="73055"/>
                </a:moveTo>
                <a:lnTo>
                  <a:pt x="225781" y="73055"/>
                </a:lnTo>
                <a:lnTo>
                  <a:pt x="264777" y="74119"/>
                </a:lnTo>
                <a:lnTo>
                  <a:pt x="302418" y="84615"/>
                </a:lnTo>
                <a:lnTo>
                  <a:pt x="336631" y="105122"/>
                </a:lnTo>
                <a:lnTo>
                  <a:pt x="365454" y="136289"/>
                </a:lnTo>
                <a:lnTo>
                  <a:pt x="423254" y="84615"/>
                </a:lnTo>
                <a:lnTo>
                  <a:pt x="412461" y="73055"/>
                </a:lnTo>
                <a:close/>
              </a:path>
              <a:path w="6031230" h="465454">
                <a:moveTo>
                  <a:pt x="1699717" y="7675"/>
                </a:moveTo>
                <a:lnTo>
                  <a:pt x="1513304" y="7675"/>
                </a:lnTo>
                <a:lnTo>
                  <a:pt x="1513304" y="451473"/>
                </a:lnTo>
                <a:lnTo>
                  <a:pt x="1589354" y="451473"/>
                </a:lnTo>
                <a:lnTo>
                  <a:pt x="1589354" y="298818"/>
                </a:lnTo>
                <a:lnTo>
                  <a:pt x="1695016" y="298744"/>
                </a:lnTo>
                <a:lnTo>
                  <a:pt x="1701026" y="298483"/>
                </a:lnTo>
                <a:lnTo>
                  <a:pt x="1791348" y="298483"/>
                </a:lnTo>
                <a:lnTo>
                  <a:pt x="1780500" y="280033"/>
                </a:lnTo>
                <a:lnTo>
                  <a:pt x="1803131" y="266853"/>
                </a:lnTo>
                <a:lnTo>
                  <a:pt x="1821406" y="251658"/>
                </a:lnTo>
                <a:lnTo>
                  <a:pt x="1835655" y="235318"/>
                </a:lnTo>
                <a:lnTo>
                  <a:pt x="1840234" y="228108"/>
                </a:lnTo>
                <a:lnTo>
                  <a:pt x="1589354" y="228108"/>
                </a:lnTo>
                <a:lnTo>
                  <a:pt x="1589354" y="78604"/>
                </a:lnTo>
                <a:lnTo>
                  <a:pt x="1843323" y="78604"/>
                </a:lnTo>
                <a:lnTo>
                  <a:pt x="1834809" y="65283"/>
                </a:lnTo>
                <a:lnTo>
                  <a:pt x="1805693" y="36773"/>
                </a:lnTo>
                <a:lnTo>
                  <a:pt x="1760271" y="14837"/>
                </a:lnTo>
                <a:lnTo>
                  <a:pt x="1715843" y="8002"/>
                </a:lnTo>
                <a:lnTo>
                  <a:pt x="1699717" y="7675"/>
                </a:lnTo>
                <a:close/>
              </a:path>
              <a:path w="6031230" h="465454">
                <a:moveTo>
                  <a:pt x="1791348" y="298483"/>
                </a:moveTo>
                <a:lnTo>
                  <a:pt x="1701026" y="298483"/>
                </a:lnTo>
                <a:lnTo>
                  <a:pt x="1788353" y="451473"/>
                </a:lnTo>
                <a:lnTo>
                  <a:pt x="1881303" y="451473"/>
                </a:lnTo>
                <a:lnTo>
                  <a:pt x="1791348" y="298483"/>
                </a:lnTo>
                <a:close/>
              </a:path>
              <a:path w="6031230" h="465454">
                <a:moveTo>
                  <a:pt x="1695016" y="298744"/>
                </a:moveTo>
                <a:lnTo>
                  <a:pt x="1682367" y="298744"/>
                </a:lnTo>
                <a:lnTo>
                  <a:pt x="1688817" y="298870"/>
                </a:lnTo>
                <a:lnTo>
                  <a:pt x="1695016" y="298744"/>
                </a:lnTo>
                <a:close/>
              </a:path>
              <a:path w="6031230" h="465454">
                <a:moveTo>
                  <a:pt x="1843323" y="78604"/>
                </a:moveTo>
                <a:lnTo>
                  <a:pt x="1703916" y="78604"/>
                </a:lnTo>
                <a:lnTo>
                  <a:pt x="1711822" y="79118"/>
                </a:lnTo>
                <a:lnTo>
                  <a:pt x="1717853" y="79337"/>
                </a:lnTo>
                <a:lnTo>
                  <a:pt x="1745754" y="85726"/>
                </a:lnTo>
                <a:lnTo>
                  <a:pt x="1768476" y="101771"/>
                </a:lnTo>
                <a:lnTo>
                  <a:pt x="1783762" y="125105"/>
                </a:lnTo>
                <a:lnTo>
                  <a:pt x="1789359" y="153356"/>
                </a:lnTo>
                <a:lnTo>
                  <a:pt x="1783700" y="181141"/>
                </a:lnTo>
                <a:lnTo>
                  <a:pt x="1744973" y="219417"/>
                </a:lnTo>
                <a:lnTo>
                  <a:pt x="1700995" y="228108"/>
                </a:lnTo>
                <a:lnTo>
                  <a:pt x="1840234" y="228108"/>
                </a:lnTo>
                <a:lnTo>
                  <a:pt x="1846205" y="218705"/>
                </a:lnTo>
                <a:lnTo>
                  <a:pt x="1857398" y="189091"/>
                </a:lnTo>
                <a:lnTo>
                  <a:pt x="1861760" y="157847"/>
                </a:lnTo>
                <a:lnTo>
                  <a:pt x="1860294" y="127614"/>
                </a:lnTo>
                <a:lnTo>
                  <a:pt x="1854006" y="101033"/>
                </a:lnTo>
                <a:lnTo>
                  <a:pt x="1845825" y="82520"/>
                </a:lnTo>
                <a:lnTo>
                  <a:pt x="1843323" y="78604"/>
                </a:lnTo>
                <a:close/>
              </a:path>
              <a:path w="6031230" h="465454">
                <a:moveTo>
                  <a:pt x="615530" y="8889"/>
                </a:moveTo>
                <a:lnTo>
                  <a:pt x="539753" y="8889"/>
                </a:lnTo>
                <a:lnTo>
                  <a:pt x="539753" y="451483"/>
                </a:lnTo>
                <a:lnTo>
                  <a:pt x="615530" y="451483"/>
                </a:lnTo>
                <a:lnTo>
                  <a:pt x="615530" y="262243"/>
                </a:lnTo>
                <a:lnTo>
                  <a:pt x="897365" y="262243"/>
                </a:lnTo>
                <a:lnTo>
                  <a:pt x="897365" y="190758"/>
                </a:lnTo>
                <a:lnTo>
                  <a:pt x="615530" y="190758"/>
                </a:lnTo>
                <a:lnTo>
                  <a:pt x="615530" y="8889"/>
                </a:lnTo>
                <a:close/>
              </a:path>
              <a:path w="6031230" h="465454">
                <a:moveTo>
                  <a:pt x="897365" y="262243"/>
                </a:moveTo>
                <a:lnTo>
                  <a:pt x="821598" y="262243"/>
                </a:lnTo>
                <a:lnTo>
                  <a:pt x="821598" y="451483"/>
                </a:lnTo>
                <a:lnTo>
                  <a:pt x="897365" y="451483"/>
                </a:lnTo>
                <a:lnTo>
                  <a:pt x="897365" y="262243"/>
                </a:lnTo>
                <a:close/>
              </a:path>
              <a:path w="6031230" h="465454">
                <a:moveTo>
                  <a:pt x="897365" y="8889"/>
                </a:moveTo>
                <a:lnTo>
                  <a:pt x="821598" y="8889"/>
                </a:lnTo>
                <a:lnTo>
                  <a:pt x="821598" y="190758"/>
                </a:lnTo>
                <a:lnTo>
                  <a:pt x="897365" y="190758"/>
                </a:lnTo>
                <a:lnTo>
                  <a:pt x="897365" y="8889"/>
                </a:lnTo>
                <a:close/>
              </a:path>
              <a:path w="6031230" h="465454">
                <a:moveTo>
                  <a:pt x="1241407" y="8889"/>
                </a:moveTo>
                <a:lnTo>
                  <a:pt x="1167262" y="8889"/>
                </a:lnTo>
                <a:lnTo>
                  <a:pt x="986870" y="451483"/>
                </a:lnTo>
                <a:lnTo>
                  <a:pt x="1068637" y="451483"/>
                </a:lnTo>
                <a:lnTo>
                  <a:pt x="1105809" y="357476"/>
                </a:lnTo>
                <a:lnTo>
                  <a:pt x="1383987" y="357476"/>
                </a:lnTo>
                <a:lnTo>
                  <a:pt x="1354499" y="285383"/>
                </a:lnTo>
                <a:lnTo>
                  <a:pt x="1134248" y="285383"/>
                </a:lnTo>
                <a:lnTo>
                  <a:pt x="1150659" y="243455"/>
                </a:lnTo>
                <a:lnTo>
                  <a:pt x="1169948" y="194016"/>
                </a:lnTo>
                <a:lnTo>
                  <a:pt x="1188775" y="145873"/>
                </a:lnTo>
                <a:lnTo>
                  <a:pt x="1203722" y="108028"/>
                </a:lnTo>
                <a:lnTo>
                  <a:pt x="1281957" y="108028"/>
                </a:lnTo>
                <a:lnTo>
                  <a:pt x="1241407" y="8889"/>
                </a:lnTo>
                <a:close/>
              </a:path>
              <a:path w="6031230" h="465454">
                <a:moveTo>
                  <a:pt x="1383987" y="357476"/>
                </a:moveTo>
                <a:lnTo>
                  <a:pt x="1301604" y="357476"/>
                </a:lnTo>
                <a:lnTo>
                  <a:pt x="1338147" y="451483"/>
                </a:lnTo>
                <a:lnTo>
                  <a:pt x="1422438" y="451483"/>
                </a:lnTo>
                <a:lnTo>
                  <a:pt x="1383987" y="357476"/>
                </a:lnTo>
                <a:close/>
              </a:path>
              <a:path w="6031230" h="465454">
                <a:moveTo>
                  <a:pt x="1281957" y="108028"/>
                </a:moveTo>
                <a:lnTo>
                  <a:pt x="1203722" y="108028"/>
                </a:lnTo>
                <a:lnTo>
                  <a:pt x="1218684" y="145922"/>
                </a:lnTo>
                <a:lnTo>
                  <a:pt x="1237490" y="194020"/>
                </a:lnTo>
                <a:lnTo>
                  <a:pt x="1256796" y="243509"/>
                </a:lnTo>
                <a:lnTo>
                  <a:pt x="1273186" y="285383"/>
                </a:lnTo>
                <a:lnTo>
                  <a:pt x="1354499" y="285383"/>
                </a:lnTo>
                <a:lnTo>
                  <a:pt x="1281957" y="108028"/>
                </a:lnTo>
                <a:close/>
              </a:path>
              <a:path w="6031230" h="465454">
                <a:moveTo>
                  <a:pt x="5442766" y="80374"/>
                </a:moveTo>
                <a:lnTo>
                  <a:pt x="5366977" y="80374"/>
                </a:lnTo>
                <a:lnTo>
                  <a:pt x="5366977" y="451483"/>
                </a:lnTo>
                <a:lnTo>
                  <a:pt x="5442766" y="451483"/>
                </a:lnTo>
                <a:lnTo>
                  <a:pt x="5442766" y="80374"/>
                </a:lnTo>
                <a:close/>
              </a:path>
              <a:path w="6031230" h="465454">
                <a:moveTo>
                  <a:pt x="5584615" y="8889"/>
                </a:moveTo>
                <a:lnTo>
                  <a:pt x="5225128" y="8889"/>
                </a:lnTo>
                <a:lnTo>
                  <a:pt x="5225128" y="80374"/>
                </a:lnTo>
                <a:lnTo>
                  <a:pt x="5584615" y="80374"/>
                </a:lnTo>
                <a:lnTo>
                  <a:pt x="5584615" y="8889"/>
                </a:lnTo>
                <a:close/>
              </a:path>
              <a:path w="6031230" h="465454">
                <a:moveTo>
                  <a:pt x="5136314" y="8889"/>
                </a:moveTo>
                <a:lnTo>
                  <a:pt x="5060537" y="8889"/>
                </a:lnTo>
                <a:lnTo>
                  <a:pt x="5060537" y="451483"/>
                </a:lnTo>
                <a:lnTo>
                  <a:pt x="5136314" y="451483"/>
                </a:lnTo>
                <a:lnTo>
                  <a:pt x="5136314" y="8889"/>
                </a:lnTo>
                <a:close/>
              </a:path>
              <a:path w="6031230" h="465454">
                <a:moveTo>
                  <a:pt x="5749196" y="8889"/>
                </a:moveTo>
                <a:lnTo>
                  <a:pt x="5673418" y="8889"/>
                </a:lnTo>
                <a:lnTo>
                  <a:pt x="5673418" y="451483"/>
                </a:lnTo>
                <a:lnTo>
                  <a:pt x="5749196" y="451483"/>
                </a:lnTo>
                <a:lnTo>
                  <a:pt x="5749196" y="262243"/>
                </a:lnTo>
                <a:lnTo>
                  <a:pt x="6031041" y="262243"/>
                </a:lnTo>
                <a:lnTo>
                  <a:pt x="6031041" y="190758"/>
                </a:lnTo>
                <a:lnTo>
                  <a:pt x="5749196" y="190758"/>
                </a:lnTo>
                <a:lnTo>
                  <a:pt x="5749196" y="8889"/>
                </a:lnTo>
                <a:close/>
              </a:path>
              <a:path w="6031230" h="465454">
                <a:moveTo>
                  <a:pt x="6031041" y="262243"/>
                </a:moveTo>
                <a:lnTo>
                  <a:pt x="5955263" y="262243"/>
                </a:lnTo>
                <a:lnTo>
                  <a:pt x="5955263" y="451483"/>
                </a:lnTo>
                <a:lnTo>
                  <a:pt x="6031041" y="451483"/>
                </a:lnTo>
                <a:lnTo>
                  <a:pt x="6031041" y="262243"/>
                </a:lnTo>
                <a:close/>
              </a:path>
              <a:path w="6031230" h="465454">
                <a:moveTo>
                  <a:pt x="6031041" y="8889"/>
                </a:moveTo>
                <a:lnTo>
                  <a:pt x="5955263" y="8889"/>
                </a:lnTo>
                <a:lnTo>
                  <a:pt x="5955263" y="190758"/>
                </a:lnTo>
                <a:lnTo>
                  <a:pt x="6031041" y="190758"/>
                </a:lnTo>
                <a:lnTo>
                  <a:pt x="6031041" y="8889"/>
                </a:lnTo>
                <a:close/>
              </a:path>
              <a:path w="6031230" h="465454">
                <a:moveTo>
                  <a:pt x="2780208" y="328230"/>
                </a:moveTo>
                <a:lnTo>
                  <a:pt x="2727005" y="386166"/>
                </a:lnTo>
                <a:lnTo>
                  <a:pt x="2732189" y="391223"/>
                </a:lnTo>
                <a:lnTo>
                  <a:pt x="2750778" y="407471"/>
                </a:lnTo>
                <a:lnTo>
                  <a:pt x="2795562" y="435596"/>
                </a:lnTo>
                <a:lnTo>
                  <a:pt x="2844841" y="455425"/>
                </a:lnTo>
                <a:lnTo>
                  <a:pt x="2893290" y="464361"/>
                </a:lnTo>
                <a:lnTo>
                  <a:pt x="2919795" y="465430"/>
                </a:lnTo>
                <a:lnTo>
                  <a:pt x="2924507" y="465399"/>
                </a:lnTo>
                <a:lnTo>
                  <a:pt x="2980551" y="458843"/>
                </a:lnTo>
                <a:lnTo>
                  <a:pt x="3027216" y="441860"/>
                </a:lnTo>
                <a:lnTo>
                  <a:pt x="3073897" y="399656"/>
                </a:lnTo>
                <a:lnTo>
                  <a:pt x="3078140" y="391223"/>
                </a:lnTo>
                <a:lnTo>
                  <a:pt x="2923942" y="391223"/>
                </a:lnTo>
                <a:lnTo>
                  <a:pt x="2902914" y="389977"/>
                </a:lnTo>
                <a:lnTo>
                  <a:pt x="2853085" y="377695"/>
                </a:lnTo>
                <a:lnTo>
                  <a:pt x="2805402" y="350493"/>
                </a:lnTo>
                <a:lnTo>
                  <a:pt x="2785653" y="333728"/>
                </a:lnTo>
                <a:lnTo>
                  <a:pt x="2780208" y="328230"/>
                </a:lnTo>
                <a:close/>
              </a:path>
              <a:path w="6031230" h="465454">
                <a:moveTo>
                  <a:pt x="2919932" y="0"/>
                </a:moveTo>
                <a:lnTo>
                  <a:pt x="2866126" y="6690"/>
                </a:lnTo>
                <a:lnTo>
                  <a:pt x="2822636" y="24020"/>
                </a:lnTo>
                <a:lnTo>
                  <a:pt x="2774550" y="70857"/>
                </a:lnTo>
                <a:lnTo>
                  <a:pt x="2759015" y="130016"/>
                </a:lnTo>
                <a:lnTo>
                  <a:pt x="2764852" y="163286"/>
                </a:lnTo>
                <a:lnTo>
                  <a:pt x="2802245" y="216421"/>
                </a:lnTo>
                <a:lnTo>
                  <a:pt x="2857710" y="246186"/>
                </a:lnTo>
                <a:lnTo>
                  <a:pt x="2910466" y="262323"/>
                </a:lnTo>
                <a:lnTo>
                  <a:pt x="2948632" y="272106"/>
                </a:lnTo>
                <a:lnTo>
                  <a:pt x="2978043" y="282681"/>
                </a:lnTo>
                <a:lnTo>
                  <a:pt x="2999970" y="296717"/>
                </a:lnTo>
                <a:lnTo>
                  <a:pt x="3013617" y="313531"/>
                </a:lnTo>
                <a:lnTo>
                  <a:pt x="3018190" y="332440"/>
                </a:lnTo>
                <a:lnTo>
                  <a:pt x="3015278" y="347679"/>
                </a:lnTo>
                <a:lnTo>
                  <a:pt x="2986704" y="378019"/>
                </a:lnTo>
                <a:lnTo>
                  <a:pt x="2940526" y="390393"/>
                </a:lnTo>
                <a:lnTo>
                  <a:pt x="2923942" y="391223"/>
                </a:lnTo>
                <a:lnTo>
                  <a:pt x="3078140" y="391223"/>
                </a:lnTo>
                <a:lnTo>
                  <a:pt x="3089586" y="368477"/>
                </a:lnTo>
                <a:lnTo>
                  <a:pt x="3095392" y="332502"/>
                </a:lnTo>
                <a:lnTo>
                  <a:pt x="3087683" y="289640"/>
                </a:lnTo>
                <a:lnTo>
                  <a:pt x="3046048" y="234809"/>
                </a:lnTo>
                <a:lnTo>
                  <a:pt x="3001812" y="211086"/>
                </a:lnTo>
                <a:lnTo>
                  <a:pt x="2942396" y="192952"/>
                </a:lnTo>
                <a:lnTo>
                  <a:pt x="2912235" y="185292"/>
                </a:lnTo>
                <a:lnTo>
                  <a:pt x="2898142" y="181429"/>
                </a:lnTo>
                <a:lnTo>
                  <a:pt x="2861431" y="166120"/>
                </a:lnTo>
                <a:lnTo>
                  <a:pt x="2836531" y="130320"/>
                </a:lnTo>
                <a:lnTo>
                  <a:pt x="2837352" y="118798"/>
                </a:lnTo>
                <a:lnTo>
                  <a:pt x="2866621" y="82947"/>
                </a:lnTo>
                <a:lnTo>
                  <a:pt x="2906026" y="74071"/>
                </a:lnTo>
                <a:lnTo>
                  <a:pt x="2914141" y="73620"/>
                </a:lnTo>
                <a:lnTo>
                  <a:pt x="3088221" y="73620"/>
                </a:lnTo>
                <a:lnTo>
                  <a:pt x="3094073" y="66825"/>
                </a:lnTo>
                <a:lnTo>
                  <a:pt x="3052117" y="34941"/>
                </a:lnTo>
                <a:lnTo>
                  <a:pt x="3012295" y="15465"/>
                </a:lnTo>
                <a:lnTo>
                  <a:pt x="2968630" y="3884"/>
                </a:lnTo>
                <a:lnTo>
                  <a:pt x="2944869" y="973"/>
                </a:lnTo>
                <a:lnTo>
                  <a:pt x="2919932" y="0"/>
                </a:lnTo>
                <a:close/>
              </a:path>
              <a:path w="6031230" h="465454">
                <a:moveTo>
                  <a:pt x="3088221" y="73620"/>
                </a:moveTo>
                <a:lnTo>
                  <a:pt x="2920696" y="73620"/>
                </a:lnTo>
                <a:lnTo>
                  <a:pt x="2923125" y="73662"/>
                </a:lnTo>
                <a:lnTo>
                  <a:pt x="2925554" y="73777"/>
                </a:lnTo>
                <a:lnTo>
                  <a:pt x="2967605" y="80761"/>
                </a:lnTo>
                <a:lnTo>
                  <a:pt x="3020777" y="106615"/>
                </a:lnTo>
                <a:lnTo>
                  <a:pt x="3043750" y="125263"/>
                </a:lnTo>
                <a:lnTo>
                  <a:pt x="3088221" y="73620"/>
                </a:lnTo>
                <a:close/>
              </a:path>
              <a:path w="6031230" h="465454">
                <a:moveTo>
                  <a:pt x="3556436" y="1832"/>
                </a:moveTo>
                <a:lnTo>
                  <a:pt x="3497355" y="26815"/>
                </a:lnTo>
                <a:lnTo>
                  <a:pt x="3464606" y="78248"/>
                </a:lnTo>
                <a:lnTo>
                  <a:pt x="3459217" y="116620"/>
                </a:lnTo>
                <a:lnTo>
                  <a:pt x="3461292" y="135950"/>
                </a:lnTo>
                <a:lnTo>
                  <a:pt x="3479374" y="178635"/>
                </a:lnTo>
                <a:lnTo>
                  <a:pt x="3497003" y="199679"/>
                </a:lnTo>
                <a:lnTo>
                  <a:pt x="3492877" y="202705"/>
                </a:lnTo>
                <a:lnTo>
                  <a:pt x="3458987" y="228421"/>
                </a:lnTo>
                <a:lnTo>
                  <a:pt x="3422241" y="281821"/>
                </a:lnTo>
                <a:lnTo>
                  <a:pt x="3414511" y="338736"/>
                </a:lnTo>
                <a:lnTo>
                  <a:pt x="3420649" y="365915"/>
                </a:lnTo>
                <a:lnTo>
                  <a:pt x="3448414" y="413419"/>
                </a:lnTo>
                <a:lnTo>
                  <a:pt x="3491359" y="448593"/>
                </a:lnTo>
                <a:lnTo>
                  <a:pt x="3564890" y="463677"/>
                </a:lnTo>
                <a:lnTo>
                  <a:pt x="3605221" y="454215"/>
                </a:lnTo>
                <a:lnTo>
                  <a:pt x="3644030" y="429975"/>
                </a:lnTo>
                <a:lnTo>
                  <a:pt x="3678390" y="388375"/>
                </a:lnTo>
                <a:lnTo>
                  <a:pt x="3784409" y="388375"/>
                </a:lnTo>
                <a:lnTo>
                  <a:pt x="3783249" y="387140"/>
                </a:lnTo>
                <a:lnTo>
                  <a:pt x="3556436" y="387140"/>
                </a:lnTo>
                <a:lnTo>
                  <a:pt x="3544176" y="386313"/>
                </a:lnTo>
                <a:lnTo>
                  <a:pt x="3503880" y="361187"/>
                </a:lnTo>
                <a:lnTo>
                  <a:pt x="3492500" y="327361"/>
                </a:lnTo>
                <a:lnTo>
                  <a:pt x="3493179" y="316379"/>
                </a:lnTo>
                <a:lnTo>
                  <a:pt x="3515393" y="277435"/>
                </a:lnTo>
                <a:lnTo>
                  <a:pt x="3552823" y="253918"/>
                </a:lnTo>
                <a:lnTo>
                  <a:pt x="3658392" y="253918"/>
                </a:lnTo>
                <a:lnTo>
                  <a:pt x="3617837" y="210998"/>
                </a:lnTo>
                <a:lnTo>
                  <a:pt x="3626779" y="204726"/>
                </a:lnTo>
                <a:lnTo>
                  <a:pt x="3630905" y="201732"/>
                </a:lnTo>
                <a:lnTo>
                  <a:pt x="3659088" y="171422"/>
                </a:lnTo>
                <a:lnTo>
                  <a:pt x="3663024" y="162759"/>
                </a:lnTo>
                <a:lnTo>
                  <a:pt x="3568718" y="162759"/>
                </a:lnTo>
                <a:lnTo>
                  <a:pt x="3548516" y="144733"/>
                </a:lnTo>
                <a:lnTo>
                  <a:pt x="3533096" y="124227"/>
                </a:lnTo>
                <a:lnTo>
                  <a:pt x="3529433" y="102003"/>
                </a:lnTo>
                <a:lnTo>
                  <a:pt x="3544499" y="78824"/>
                </a:lnTo>
                <a:lnTo>
                  <a:pt x="3550507" y="74750"/>
                </a:lnTo>
                <a:lnTo>
                  <a:pt x="3556593" y="71882"/>
                </a:lnTo>
                <a:lnTo>
                  <a:pt x="3562687" y="70137"/>
                </a:lnTo>
                <a:lnTo>
                  <a:pt x="3568718" y="69432"/>
                </a:lnTo>
                <a:lnTo>
                  <a:pt x="3671784" y="69432"/>
                </a:lnTo>
                <a:lnTo>
                  <a:pt x="3671534" y="68209"/>
                </a:lnTo>
                <a:lnTo>
                  <a:pt x="3654912" y="38630"/>
                </a:lnTo>
                <a:lnTo>
                  <a:pt x="3629535" y="15924"/>
                </a:lnTo>
                <a:lnTo>
                  <a:pt x="3596384" y="2766"/>
                </a:lnTo>
                <a:lnTo>
                  <a:pt x="3556436" y="1832"/>
                </a:lnTo>
                <a:close/>
              </a:path>
              <a:path w="6031230" h="465454">
                <a:moveTo>
                  <a:pt x="3784409" y="388375"/>
                </a:moveTo>
                <a:lnTo>
                  <a:pt x="3678390" y="388375"/>
                </a:lnTo>
                <a:lnTo>
                  <a:pt x="3736870" y="450645"/>
                </a:lnTo>
                <a:lnTo>
                  <a:pt x="3842888" y="450645"/>
                </a:lnTo>
                <a:lnTo>
                  <a:pt x="3784409" y="388375"/>
                </a:lnTo>
                <a:close/>
              </a:path>
              <a:path w="6031230" h="465454">
                <a:moveTo>
                  <a:pt x="3658392" y="253918"/>
                </a:moveTo>
                <a:lnTo>
                  <a:pt x="3552823" y="253918"/>
                </a:lnTo>
                <a:lnTo>
                  <a:pt x="3627795" y="333644"/>
                </a:lnTo>
                <a:lnTo>
                  <a:pt x="3622426" y="341111"/>
                </a:lnTo>
                <a:lnTo>
                  <a:pt x="3594617" y="371592"/>
                </a:lnTo>
                <a:lnTo>
                  <a:pt x="3556436" y="387140"/>
                </a:lnTo>
                <a:lnTo>
                  <a:pt x="3783249" y="387140"/>
                </a:lnTo>
                <a:lnTo>
                  <a:pt x="3722410" y="322356"/>
                </a:lnTo>
                <a:lnTo>
                  <a:pt x="3756957" y="264588"/>
                </a:lnTo>
                <a:lnTo>
                  <a:pt x="3668474" y="264588"/>
                </a:lnTo>
                <a:lnTo>
                  <a:pt x="3658392" y="253918"/>
                </a:lnTo>
                <a:close/>
              </a:path>
              <a:path w="6031230" h="465454">
                <a:moveTo>
                  <a:pt x="3803496" y="186769"/>
                </a:moveTo>
                <a:lnTo>
                  <a:pt x="3715122" y="186769"/>
                </a:lnTo>
                <a:lnTo>
                  <a:pt x="3668474" y="264588"/>
                </a:lnTo>
                <a:lnTo>
                  <a:pt x="3756957" y="264588"/>
                </a:lnTo>
                <a:lnTo>
                  <a:pt x="3803496" y="186769"/>
                </a:lnTo>
                <a:close/>
              </a:path>
              <a:path w="6031230" h="465454">
                <a:moveTo>
                  <a:pt x="3671784" y="69432"/>
                </a:moveTo>
                <a:lnTo>
                  <a:pt x="3568718" y="69432"/>
                </a:lnTo>
                <a:lnTo>
                  <a:pt x="3574749" y="70137"/>
                </a:lnTo>
                <a:lnTo>
                  <a:pt x="3580843" y="71882"/>
                </a:lnTo>
                <a:lnTo>
                  <a:pt x="3586930" y="74750"/>
                </a:lnTo>
                <a:lnTo>
                  <a:pt x="3592937" y="78824"/>
                </a:lnTo>
                <a:lnTo>
                  <a:pt x="3608005" y="102003"/>
                </a:lnTo>
                <a:lnTo>
                  <a:pt x="3604344" y="124227"/>
                </a:lnTo>
                <a:lnTo>
                  <a:pt x="3588925" y="144733"/>
                </a:lnTo>
                <a:lnTo>
                  <a:pt x="3568718" y="162759"/>
                </a:lnTo>
                <a:lnTo>
                  <a:pt x="3663024" y="162759"/>
                </a:lnTo>
                <a:lnTo>
                  <a:pt x="3674601" y="137281"/>
                </a:lnTo>
                <a:lnTo>
                  <a:pt x="3678424" y="101985"/>
                </a:lnTo>
                <a:lnTo>
                  <a:pt x="3671784" y="69432"/>
                </a:lnTo>
                <a:close/>
              </a:path>
              <a:path w="6031230" h="465454">
                <a:moveTo>
                  <a:pt x="4925588" y="8889"/>
                </a:moveTo>
                <a:lnTo>
                  <a:pt x="4626141" y="8889"/>
                </a:lnTo>
                <a:lnTo>
                  <a:pt x="4626141" y="451483"/>
                </a:lnTo>
                <a:lnTo>
                  <a:pt x="4925588" y="451483"/>
                </a:lnTo>
                <a:lnTo>
                  <a:pt x="4925588" y="379391"/>
                </a:lnTo>
                <a:lnTo>
                  <a:pt x="4701919" y="379391"/>
                </a:lnTo>
                <a:lnTo>
                  <a:pt x="4701919" y="262243"/>
                </a:lnTo>
                <a:lnTo>
                  <a:pt x="4912583" y="262243"/>
                </a:lnTo>
                <a:lnTo>
                  <a:pt x="4912583" y="190151"/>
                </a:lnTo>
                <a:lnTo>
                  <a:pt x="4701919" y="190151"/>
                </a:lnTo>
                <a:lnTo>
                  <a:pt x="4701919" y="80992"/>
                </a:lnTo>
                <a:lnTo>
                  <a:pt x="4925588" y="80992"/>
                </a:lnTo>
                <a:lnTo>
                  <a:pt x="4925588" y="8889"/>
                </a:lnTo>
                <a:close/>
              </a:path>
              <a:path w="6031230" h="465454">
                <a:moveTo>
                  <a:pt x="4220122" y="9036"/>
                </a:moveTo>
                <a:lnTo>
                  <a:pt x="4143297" y="9036"/>
                </a:lnTo>
                <a:lnTo>
                  <a:pt x="4143297" y="451337"/>
                </a:lnTo>
                <a:lnTo>
                  <a:pt x="4220122" y="451337"/>
                </a:lnTo>
                <a:lnTo>
                  <a:pt x="4220122" y="322691"/>
                </a:lnTo>
                <a:lnTo>
                  <a:pt x="4299869" y="242380"/>
                </a:lnTo>
                <a:lnTo>
                  <a:pt x="4395202" y="242380"/>
                </a:lnTo>
                <a:lnTo>
                  <a:pt x="4383091" y="224883"/>
                </a:lnTo>
                <a:lnTo>
                  <a:pt x="4220122" y="224883"/>
                </a:lnTo>
                <a:lnTo>
                  <a:pt x="4220122" y="9036"/>
                </a:lnTo>
                <a:close/>
              </a:path>
              <a:path w="6031230" h="465454">
                <a:moveTo>
                  <a:pt x="4395202" y="242380"/>
                </a:moveTo>
                <a:lnTo>
                  <a:pt x="4299869" y="242380"/>
                </a:lnTo>
                <a:lnTo>
                  <a:pt x="4444430" y="451337"/>
                </a:lnTo>
                <a:lnTo>
                  <a:pt x="4539830" y="451337"/>
                </a:lnTo>
                <a:lnTo>
                  <a:pt x="4395202" y="242380"/>
                </a:lnTo>
                <a:close/>
              </a:path>
              <a:path w="6031230" h="465454">
                <a:moveTo>
                  <a:pt x="4529317" y="9036"/>
                </a:moveTo>
                <a:lnTo>
                  <a:pt x="4431561" y="9036"/>
                </a:lnTo>
                <a:lnTo>
                  <a:pt x="4220122" y="224883"/>
                </a:lnTo>
                <a:lnTo>
                  <a:pt x="4383091" y="224883"/>
                </a:lnTo>
                <a:lnTo>
                  <a:pt x="4355877" y="185565"/>
                </a:lnTo>
                <a:lnTo>
                  <a:pt x="4529317" y="90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66345A-DE2C-21BB-5EF8-7C68F6FEBAA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718550" y="10024745"/>
            <a:ext cx="2667000" cy="201930"/>
          </a:xfrm>
          <a:prstGeom prst="rect">
            <a:avLst/>
          </a:prstGeom>
        </p:spPr>
        <p:txBody>
          <a:bodyPr/>
          <a:lstStyle>
            <a:lvl1pPr algn="ctr">
              <a:defRPr lang="en-US" sz="1150" dirty="0">
                <a:latin typeface="FuturaPT-Medium"/>
                <a:cs typeface="FuturaPT-Medium"/>
              </a:defRPr>
            </a:lvl1pPr>
          </a:lstStyle>
          <a:p>
            <a:pPr lvl="0"/>
            <a:r>
              <a:rPr lang="en-GB"/>
              <a:t>PRESENTATION TEMPLATE NOV 2023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6854008" y="1151798"/>
            <a:ext cx="2413000" cy="186690"/>
          </a:xfrm>
          <a:custGeom>
            <a:avLst/>
            <a:gdLst/>
            <a:ahLst/>
            <a:cxnLst/>
            <a:rect l="l" t="t" r="r" b="b"/>
            <a:pathLst>
              <a:path w="2413000" h="186690">
                <a:moveTo>
                  <a:pt x="1059611" y="3560"/>
                </a:moveTo>
                <a:lnTo>
                  <a:pt x="939835" y="3560"/>
                </a:lnTo>
                <a:lnTo>
                  <a:pt x="939835" y="180591"/>
                </a:lnTo>
                <a:lnTo>
                  <a:pt x="1059611" y="180591"/>
                </a:lnTo>
                <a:lnTo>
                  <a:pt x="1059611" y="151754"/>
                </a:lnTo>
                <a:lnTo>
                  <a:pt x="970148" y="151754"/>
                </a:lnTo>
                <a:lnTo>
                  <a:pt x="970148" y="104897"/>
                </a:lnTo>
                <a:lnTo>
                  <a:pt x="1054407" y="104897"/>
                </a:lnTo>
                <a:lnTo>
                  <a:pt x="1054407" y="76060"/>
                </a:lnTo>
                <a:lnTo>
                  <a:pt x="970148" y="76060"/>
                </a:lnTo>
                <a:lnTo>
                  <a:pt x="970148" y="32396"/>
                </a:lnTo>
                <a:lnTo>
                  <a:pt x="1059611" y="32396"/>
                </a:lnTo>
                <a:lnTo>
                  <a:pt x="1059611" y="3560"/>
                </a:lnTo>
                <a:close/>
              </a:path>
              <a:path w="2413000" h="186690">
                <a:moveTo>
                  <a:pt x="821870" y="3560"/>
                </a:moveTo>
                <a:lnTo>
                  <a:pt x="791557" y="3560"/>
                </a:lnTo>
                <a:lnTo>
                  <a:pt x="791557" y="180591"/>
                </a:lnTo>
                <a:lnTo>
                  <a:pt x="904872" y="180591"/>
                </a:lnTo>
                <a:lnTo>
                  <a:pt x="904872" y="151503"/>
                </a:lnTo>
                <a:lnTo>
                  <a:pt x="821870" y="151503"/>
                </a:lnTo>
                <a:lnTo>
                  <a:pt x="821870" y="3560"/>
                </a:lnTo>
                <a:close/>
              </a:path>
              <a:path w="2413000" h="186690">
                <a:moveTo>
                  <a:pt x="101822" y="107"/>
                </a:moveTo>
                <a:lnTo>
                  <a:pt x="64084" y="5507"/>
                </a:lnTo>
                <a:lnTo>
                  <a:pt x="30916" y="23675"/>
                </a:lnTo>
                <a:lnTo>
                  <a:pt x="7746" y="53053"/>
                </a:lnTo>
                <a:lnTo>
                  <a:pt x="0" y="92080"/>
                </a:lnTo>
                <a:lnTo>
                  <a:pt x="8447" y="131923"/>
                </a:lnTo>
                <a:lnTo>
                  <a:pt x="32260" y="161677"/>
                </a:lnTo>
                <a:lnTo>
                  <a:pt x="66037" y="179618"/>
                </a:lnTo>
                <a:lnTo>
                  <a:pt x="104373" y="184026"/>
                </a:lnTo>
                <a:lnTo>
                  <a:pt x="141867" y="173176"/>
                </a:lnTo>
                <a:lnTo>
                  <a:pt x="165182" y="152411"/>
                </a:lnTo>
                <a:lnTo>
                  <a:pt x="114387" y="152411"/>
                </a:lnTo>
                <a:lnTo>
                  <a:pt x="75479" y="151924"/>
                </a:lnTo>
                <a:lnTo>
                  <a:pt x="43214" y="130544"/>
                </a:lnTo>
                <a:lnTo>
                  <a:pt x="30365" y="92028"/>
                </a:lnTo>
                <a:lnTo>
                  <a:pt x="43042" y="53854"/>
                </a:lnTo>
                <a:lnTo>
                  <a:pt x="74975" y="32315"/>
                </a:lnTo>
                <a:lnTo>
                  <a:pt x="113558" y="31253"/>
                </a:lnTo>
                <a:lnTo>
                  <a:pt x="166111" y="31253"/>
                </a:lnTo>
                <a:lnTo>
                  <a:pt x="138704" y="9032"/>
                </a:lnTo>
                <a:lnTo>
                  <a:pt x="101822" y="107"/>
                </a:lnTo>
                <a:close/>
              </a:path>
              <a:path w="2413000" h="186690">
                <a:moveTo>
                  <a:pt x="147168" y="128247"/>
                </a:moveTo>
                <a:lnTo>
                  <a:pt x="114387" y="152411"/>
                </a:lnTo>
                <a:lnTo>
                  <a:pt x="165182" y="152411"/>
                </a:lnTo>
                <a:lnTo>
                  <a:pt x="173115" y="145346"/>
                </a:lnTo>
                <a:lnTo>
                  <a:pt x="147168" y="128247"/>
                </a:lnTo>
                <a:close/>
              </a:path>
              <a:path w="2413000" h="186690">
                <a:moveTo>
                  <a:pt x="166111" y="31253"/>
                </a:moveTo>
                <a:lnTo>
                  <a:pt x="113558" y="31253"/>
                </a:lnTo>
                <a:lnTo>
                  <a:pt x="146184" y="54511"/>
                </a:lnTo>
                <a:lnTo>
                  <a:pt x="169303" y="33841"/>
                </a:lnTo>
                <a:lnTo>
                  <a:pt x="166111" y="31253"/>
                </a:lnTo>
                <a:close/>
              </a:path>
              <a:path w="2413000" h="186690">
                <a:moveTo>
                  <a:pt x="688795" y="3067"/>
                </a:moveTo>
                <a:lnTo>
                  <a:pt x="605321" y="3067"/>
                </a:lnTo>
                <a:lnTo>
                  <a:pt x="605321" y="180591"/>
                </a:lnTo>
                <a:lnTo>
                  <a:pt x="635750" y="180591"/>
                </a:lnTo>
                <a:lnTo>
                  <a:pt x="635750" y="119525"/>
                </a:lnTo>
                <a:lnTo>
                  <a:pt x="678010" y="119493"/>
                </a:lnTo>
                <a:lnTo>
                  <a:pt x="680419" y="119389"/>
                </a:lnTo>
                <a:lnTo>
                  <a:pt x="716548" y="119389"/>
                </a:lnTo>
                <a:lnTo>
                  <a:pt x="712208" y="112007"/>
                </a:lnTo>
                <a:lnTo>
                  <a:pt x="721259" y="106736"/>
                </a:lnTo>
                <a:lnTo>
                  <a:pt x="728569" y="100660"/>
                </a:lnTo>
                <a:lnTo>
                  <a:pt x="734269" y="94126"/>
                </a:lnTo>
                <a:lnTo>
                  <a:pt x="736101" y="91243"/>
                </a:lnTo>
                <a:lnTo>
                  <a:pt x="635750" y="91243"/>
                </a:lnTo>
                <a:lnTo>
                  <a:pt x="635750" y="31433"/>
                </a:lnTo>
                <a:lnTo>
                  <a:pt x="737332" y="31433"/>
                </a:lnTo>
                <a:lnTo>
                  <a:pt x="733929" y="26110"/>
                </a:lnTo>
                <a:lnTo>
                  <a:pt x="696387" y="3675"/>
                </a:lnTo>
                <a:lnTo>
                  <a:pt x="688795" y="3067"/>
                </a:lnTo>
                <a:close/>
              </a:path>
              <a:path w="2413000" h="186690">
                <a:moveTo>
                  <a:pt x="716548" y="119389"/>
                </a:moveTo>
                <a:lnTo>
                  <a:pt x="680419" y="119389"/>
                </a:lnTo>
                <a:lnTo>
                  <a:pt x="715349" y="180591"/>
                </a:lnTo>
                <a:lnTo>
                  <a:pt x="752532" y="180591"/>
                </a:lnTo>
                <a:lnTo>
                  <a:pt x="716548" y="119389"/>
                </a:lnTo>
                <a:close/>
              </a:path>
              <a:path w="2413000" h="186690">
                <a:moveTo>
                  <a:pt x="678010" y="119493"/>
                </a:moveTo>
                <a:lnTo>
                  <a:pt x="672953" y="119493"/>
                </a:lnTo>
                <a:lnTo>
                  <a:pt x="675539" y="119546"/>
                </a:lnTo>
                <a:lnTo>
                  <a:pt x="678010" y="119493"/>
                </a:lnTo>
                <a:close/>
              </a:path>
              <a:path w="2413000" h="186690">
                <a:moveTo>
                  <a:pt x="737332" y="31433"/>
                </a:moveTo>
                <a:lnTo>
                  <a:pt x="681570" y="31433"/>
                </a:lnTo>
                <a:lnTo>
                  <a:pt x="684733" y="31643"/>
                </a:lnTo>
                <a:lnTo>
                  <a:pt x="687141" y="31737"/>
                </a:lnTo>
                <a:lnTo>
                  <a:pt x="698303" y="34290"/>
                </a:lnTo>
                <a:lnTo>
                  <a:pt x="707393" y="40706"/>
                </a:lnTo>
                <a:lnTo>
                  <a:pt x="713508" y="50038"/>
                </a:lnTo>
                <a:lnTo>
                  <a:pt x="715747" y="61338"/>
                </a:lnTo>
                <a:lnTo>
                  <a:pt x="713484" y="72452"/>
                </a:lnTo>
                <a:lnTo>
                  <a:pt x="680408" y="91243"/>
                </a:lnTo>
                <a:lnTo>
                  <a:pt x="736101" y="91243"/>
                </a:lnTo>
                <a:lnTo>
                  <a:pt x="738490" y="87484"/>
                </a:lnTo>
                <a:lnTo>
                  <a:pt x="742967" y="75633"/>
                </a:lnTo>
                <a:lnTo>
                  <a:pt x="744711" y="63132"/>
                </a:lnTo>
                <a:lnTo>
                  <a:pt x="744125" y="51039"/>
                </a:lnTo>
                <a:lnTo>
                  <a:pt x="741610" y="40407"/>
                </a:lnTo>
                <a:lnTo>
                  <a:pt x="738335" y="33004"/>
                </a:lnTo>
                <a:lnTo>
                  <a:pt x="737332" y="31433"/>
                </a:lnTo>
                <a:close/>
              </a:path>
              <a:path w="2413000" h="186690">
                <a:moveTo>
                  <a:pt x="246222" y="3560"/>
                </a:moveTo>
                <a:lnTo>
                  <a:pt x="215909" y="3560"/>
                </a:lnTo>
                <a:lnTo>
                  <a:pt x="215909" y="180591"/>
                </a:lnTo>
                <a:lnTo>
                  <a:pt x="246222" y="180591"/>
                </a:lnTo>
                <a:lnTo>
                  <a:pt x="246222" y="104897"/>
                </a:lnTo>
                <a:lnTo>
                  <a:pt x="358952" y="104897"/>
                </a:lnTo>
                <a:lnTo>
                  <a:pt x="358952" y="76301"/>
                </a:lnTo>
                <a:lnTo>
                  <a:pt x="246222" y="76301"/>
                </a:lnTo>
                <a:lnTo>
                  <a:pt x="246222" y="3560"/>
                </a:lnTo>
                <a:close/>
              </a:path>
              <a:path w="2413000" h="186690">
                <a:moveTo>
                  <a:pt x="358952" y="104897"/>
                </a:moveTo>
                <a:lnTo>
                  <a:pt x="328639" y="104897"/>
                </a:lnTo>
                <a:lnTo>
                  <a:pt x="328639" y="180591"/>
                </a:lnTo>
                <a:lnTo>
                  <a:pt x="358952" y="180591"/>
                </a:lnTo>
                <a:lnTo>
                  <a:pt x="358952" y="104897"/>
                </a:lnTo>
                <a:close/>
              </a:path>
              <a:path w="2413000" h="186690">
                <a:moveTo>
                  <a:pt x="358952" y="3560"/>
                </a:moveTo>
                <a:lnTo>
                  <a:pt x="328639" y="3560"/>
                </a:lnTo>
                <a:lnTo>
                  <a:pt x="328639" y="76301"/>
                </a:lnTo>
                <a:lnTo>
                  <a:pt x="358952" y="76301"/>
                </a:lnTo>
                <a:lnTo>
                  <a:pt x="358952" y="3560"/>
                </a:lnTo>
                <a:close/>
              </a:path>
              <a:path w="2413000" h="186690">
                <a:moveTo>
                  <a:pt x="496571" y="3560"/>
                </a:moveTo>
                <a:lnTo>
                  <a:pt x="466907" y="3560"/>
                </a:lnTo>
                <a:lnTo>
                  <a:pt x="394752" y="180591"/>
                </a:lnTo>
                <a:lnTo>
                  <a:pt x="427463" y="180591"/>
                </a:lnTo>
                <a:lnTo>
                  <a:pt x="442332" y="142990"/>
                </a:lnTo>
                <a:lnTo>
                  <a:pt x="553606" y="142990"/>
                </a:lnTo>
                <a:lnTo>
                  <a:pt x="541810" y="114153"/>
                </a:lnTo>
                <a:lnTo>
                  <a:pt x="453703" y="114153"/>
                </a:lnTo>
                <a:lnTo>
                  <a:pt x="475513" y="58349"/>
                </a:lnTo>
                <a:lnTo>
                  <a:pt x="481493" y="43213"/>
                </a:lnTo>
                <a:lnTo>
                  <a:pt x="512791" y="43213"/>
                </a:lnTo>
                <a:lnTo>
                  <a:pt x="496571" y="3560"/>
                </a:lnTo>
                <a:close/>
              </a:path>
              <a:path w="2413000" h="186690">
                <a:moveTo>
                  <a:pt x="553606" y="142990"/>
                </a:moveTo>
                <a:lnTo>
                  <a:pt x="520643" y="142990"/>
                </a:lnTo>
                <a:lnTo>
                  <a:pt x="535261" y="180591"/>
                </a:lnTo>
                <a:lnTo>
                  <a:pt x="568987" y="180591"/>
                </a:lnTo>
                <a:lnTo>
                  <a:pt x="553606" y="142990"/>
                </a:lnTo>
                <a:close/>
              </a:path>
              <a:path w="2413000" h="186690">
                <a:moveTo>
                  <a:pt x="512791" y="43213"/>
                </a:moveTo>
                <a:lnTo>
                  <a:pt x="481493" y="43213"/>
                </a:lnTo>
                <a:lnTo>
                  <a:pt x="487477" y="58370"/>
                </a:lnTo>
                <a:lnTo>
                  <a:pt x="509282" y="114153"/>
                </a:lnTo>
                <a:lnTo>
                  <a:pt x="541810" y="114153"/>
                </a:lnTo>
                <a:lnTo>
                  <a:pt x="512791" y="43213"/>
                </a:lnTo>
                <a:close/>
              </a:path>
              <a:path w="2413000" h="186690">
                <a:moveTo>
                  <a:pt x="2177106" y="32145"/>
                </a:moveTo>
                <a:lnTo>
                  <a:pt x="2146793" y="32145"/>
                </a:lnTo>
                <a:lnTo>
                  <a:pt x="2146793" y="180591"/>
                </a:lnTo>
                <a:lnTo>
                  <a:pt x="2177106" y="180591"/>
                </a:lnTo>
                <a:lnTo>
                  <a:pt x="2177106" y="32145"/>
                </a:lnTo>
                <a:close/>
              </a:path>
              <a:path w="2413000" h="186690">
                <a:moveTo>
                  <a:pt x="2233848" y="3560"/>
                </a:moveTo>
                <a:lnTo>
                  <a:pt x="2090062" y="3560"/>
                </a:lnTo>
                <a:lnTo>
                  <a:pt x="2090062" y="32145"/>
                </a:lnTo>
                <a:lnTo>
                  <a:pt x="2233848" y="32145"/>
                </a:lnTo>
                <a:lnTo>
                  <a:pt x="2233848" y="3560"/>
                </a:lnTo>
                <a:close/>
              </a:path>
              <a:path w="2413000" h="186690">
                <a:moveTo>
                  <a:pt x="2054534" y="3560"/>
                </a:moveTo>
                <a:lnTo>
                  <a:pt x="2024221" y="3560"/>
                </a:lnTo>
                <a:lnTo>
                  <a:pt x="2024221" y="180591"/>
                </a:lnTo>
                <a:lnTo>
                  <a:pt x="2054534" y="180591"/>
                </a:lnTo>
                <a:lnTo>
                  <a:pt x="2054534" y="3560"/>
                </a:lnTo>
                <a:close/>
              </a:path>
              <a:path w="2413000" h="186690">
                <a:moveTo>
                  <a:pt x="2299689" y="3560"/>
                </a:moveTo>
                <a:lnTo>
                  <a:pt x="2269375" y="3560"/>
                </a:lnTo>
                <a:lnTo>
                  <a:pt x="2269375" y="180591"/>
                </a:lnTo>
                <a:lnTo>
                  <a:pt x="2299689" y="180591"/>
                </a:lnTo>
                <a:lnTo>
                  <a:pt x="2299689" y="104897"/>
                </a:lnTo>
                <a:lnTo>
                  <a:pt x="2412418" y="104897"/>
                </a:lnTo>
                <a:lnTo>
                  <a:pt x="2412418" y="76301"/>
                </a:lnTo>
                <a:lnTo>
                  <a:pt x="2299689" y="76301"/>
                </a:lnTo>
                <a:lnTo>
                  <a:pt x="2299689" y="3560"/>
                </a:lnTo>
                <a:close/>
              </a:path>
              <a:path w="2413000" h="186690">
                <a:moveTo>
                  <a:pt x="2412418" y="104897"/>
                </a:moveTo>
                <a:lnTo>
                  <a:pt x="2382105" y="104897"/>
                </a:lnTo>
                <a:lnTo>
                  <a:pt x="2382105" y="180591"/>
                </a:lnTo>
                <a:lnTo>
                  <a:pt x="2412418" y="180591"/>
                </a:lnTo>
                <a:lnTo>
                  <a:pt x="2412418" y="104897"/>
                </a:lnTo>
                <a:close/>
              </a:path>
              <a:path w="2413000" h="186690">
                <a:moveTo>
                  <a:pt x="2412418" y="3560"/>
                </a:moveTo>
                <a:lnTo>
                  <a:pt x="2382105" y="3560"/>
                </a:lnTo>
                <a:lnTo>
                  <a:pt x="2382105" y="76301"/>
                </a:lnTo>
                <a:lnTo>
                  <a:pt x="2412418" y="76301"/>
                </a:lnTo>
                <a:lnTo>
                  <a:pt x="2412418" y="3560"/>
                </a:lnTo>
                <a:close/>
              </a:path>
              <a:path w="2413000" h="186690">
                <a:moveTo>
                  <a:pt x="1112091" y="131294"/>
                </a:moveTo>
                <a:lnTo>
                  <a:pt x="1090804" y="154466"/>
                </a:lnTo>
                <a:lnTo>
                  <a:pt x="1092882" y="156487"/>
                </a:lnTo>
                <a:lnTo>
                  <a:pt x="1100315" y="162982"/>
                </a:lnTo>
                <a:lnTo>
                  <a:pt x="1137943" y="182170"/>
                </a:lnTo>
                <a:lnTo>
                  <a:pt x="1167922" y="186172"/>
                </a:lnTo>
                <a:lnTo>
                  <a:pt x="1170770" y="186140"/>
                </a:lnTo>
                <a:lnTo>
                  <a:pt x="1210895" y="176738"/>
                </a:lnTo>
                <a:lnTo>
                  <a:pt x="1231263" y="156487"/>
                </a:lnTo>
                <a:lnTo>
                  <a:pt x="1169587" y="156487"/>
                </a:lnTo>
                <a:lnTo>
                  <a:pt x="1161177" y="155989"/>
                </a:lnTo>
                <a:lnTo>
                  <a:pt x="1122164" y="140194"/>
                </a:lnTo>
                <a:lnTo>
                  <a:pt x="1114269" y="133493"/>
                </a:lnTo>
                <a:lnTo>
                  <a:pt x="1112091" y="131294"/>
                </a:lnTo>
                <a:close/>
              </a:path>
              <a:path w="2413000" h="186690">
                <a:moveTo>
                  <a:pt x="1167974" y="0"/>
                </a:moveTo>
                <a:lnTo>
                  <a:pt x="1166812" y="0"/>
                </a:lnTo>
                <a:lnTo>
                  <a:pt x="1156526" y="737"/>
                </a:lnTo>
                <a:lnTo>
                  <a:pt x="1117955" y="18116"/>
                </a:lnTo>
                <a:lnTo>
                  <a:pt x="1103610" y="51998"/>
                </a:lnTo>
                <a:lnTo>
                  <a:pt x="1105948" y="65307"/>
                </a:lnTo>
                <a:lnTo>
                  <a:pt x="1133473" y="94436"/>
                </a:lnTo>
                <a:lnTo>
                  <a:pt x="1179461" y="108834"/>
                </a:lnTo>
                <a:lnTo>
                  <a:pt x="1191223" y="113066"/>
                </a:lnTo>
                <a:lnTo>
                  <a:pt x="1199992" y="118684"/>
                </a:lnTo>
                <a:lnTo>
                  <a:pt x="1205450" y="125414"/>
                </a:lnTo>
                <a:lnTo>
                  <a:pt x="1207282" y="132980"/>
                </a:lnTo>
                <a:lnTo>
                  <a:pt x="1207188" y="141587"/>
                </a:lnTo>
                <a:lnTo>
                  <a:pt x="1169587" y="156487"/>
                </a:lnTo>
                <a:lnTo>
                  <a:pt x="1231263" y="156487"/>
                </a:lnTo>
                <a:lnTo>
                  <a:pt x="1235840" y="147390"/>
                </a:lnTo>
                <a:lnTo>
                  <a:pt x="1238157" y="132980"/>
                </a:lnTo>
                <a:lnTo>
                  <a:pt x="1235077" y="115856"/>
                </a:lnTo>
                <a:lnTo>
                  <a:pt x="1200728" y="84430"/>
                </a:lnTo>
                <a:lnTo>
                  <a:pt x="1157148" y="72228"/>
                </a:lnTo>
                <a:lnTo>
                  <a:pt x="1150310" y="69641"/>
                </a:lnTo>
                <a:lnTo>
                  <a:pt x="1138729" y="63181"/>
                </a:lnTo>
                <a:lnTo>
                  <a:pt x="1134813" y="57558"/>
                </a:lnTo>
                <a:lnTo>
                  <a:pt x="1134384" y="45726"/>
                </a:lnTo>
                <a:lnTo>
                  <a:pt x="1136844" y="40344"/>
                </a:lnTo>
                <a:lnTo>
                  <a:pt x="1147713" y="31360"/>
                </a:lnTo>
                <a:lnTo>
                  <a:pt x="1155912" y="30145"/>
                </a:lnTo>
                <a:lnTo>
                  <a:pt x="1164027" y="29506"/>
                </a:lnTo>
                <a:lnTo>
                  <a:pt x="1165660" y="29444"/>
                </a:lnTo>
                <a:lnTo>
                  <a:pt x="1235301" y="29444"/>
                </a:lnTo>
                <a:lnTo>
                  <a:pt x="1237637" y="26732"/>
                </a:lnTo>
                <a:lnTo>
                  <a:pt x="1204926" y="6188"/>
                </a:lnTo>
                <a:lnTo>
                  <a:pt x="1177951" y="389"/>
                </a:lnTo>
                <a:lnTo>
                  <a:pt x="1167974" y="0"/>
                </a:lnTo>
                <a:close/>
              </a:path>
              <a:path w="2413000" h="186690">
                <a:moveTo>
                  <a:pt x="1235301" y="29444"/>
                </a:moveTo>
                <a:lnTo>
                  <a:pt x="1168278" y="29444"/>
                </a:lnTo>
                <a:lnTo>
                  <a:pt x="1170226" y="29506"/>
                </a:lnTo>
                <a:lnTo>
                  <a:pt x="1177576" y="29831"/>
                </a:lnTo>
                <a:lnTo>
                  <a:pt x="1213331" y="46444"/>
                </a:lnTo>
                <a:lnTo>
                  <a:pt x="1217502" y="50103"/>
                </a:lnTo>
                <a:lnTo>
                  <a:pt x="1235301" y="29444"/>
                </a:lnTo>
                <a:close/>
              </a:path>
              <a:path w="2413000" h="186690">
                <a:moveTo>
                  <a:pt x="1422574" y="732"/>
                </a:moveTo>
                <a:lnTo>
                  <a:pt x="1385853" y="31297"/>
                </a:lnTo>
                <a:lnTo>
                  <a:pt x="1383692" y="46647"/>
                </a:lnTo>
                <a:lnTo>
                  <a:pt x="1384523" y="54379"/>
                </a:lnTo>
                <a:lnTo>
                  <a:pt x="1386690" y="61872"/>
                </a:lnTo>
                <a:lnTo>
                  <a:pt x="1389360" y="68741"/>
                </a:lnTo>
                <a:lnTo>
                  <a:pt x="1393486" y="74552"/>
                </a:lnTo>
                <a:lnTo>
                  <a:pt x="1398805" y="79871"/>
                </a:lnTo>
                <a:lnTo>
                  <a:pt x="1397161" y="81086"/>
                </a:lnTo>
                <a:lnTo>
                  <a:pt x="1368899" y="112727"/>
                </a:lnTo>
                <a:lnTo>
                  <a:pt x="1365811" y="135490"/>
                </a:lnTo>
                <a:lnTo>
                  <a:pt x="1368272" y="146362"/>
                </a:lnTo>
                <a:lnTo>
                  <a:pt x="1396554" y="179429"/>
                </a:lnTo>
                <a:lnTo>
                  <a:pt x="1414170" y="185045"/>
                </a:lnTo>
                <a:lnTo>
                  <a:pt x="1434034" y="184248"/>
                </a:lnTo>
                <a:lnTo>
                  <a:pt x="1453859" y="175020"/>
                </a:lnTo>
                <a:lnTo>
                  <a:pt x="1471358" y="155346"/>
                </a:lnTo>
                <a:lnTo>
                  <a:pt x="1513766" y="155346"/>
                </a:lnTo>
                <a:lnTo>
                  <a:pt x="1513491" y="155052"/>
                </a:lnTo>
                <a:lnTo>
                  <a:pt x="1415935" y="155052"/>
                </a:lnTo>
                <a:lnTo>
                  <a:pt x="1409611" y="152655"/>
                </a:lnTo>
                <a:lnTo>
                  <a:pt x="1399957" y="143629"/>
                </a:lnTo>
                <a:lnTo>
                  <a:pt x="1397193" y="137514"/>
                </a:lnTo>
                <a:lnTo>
                  <a:pt x="1396826" y="125032"/>
                </a:lnTo>
                <a:lnTo>
                  <a:pt x="1398836" y="119242"/>
                </a:lnTo>
                <a:lnTo>
                  <a:pt x="1406868" y="109546"/>
                </a:lnTo>
                <a:lnTo>
                  <a:pt x="1412930" y="105263"/>
                </a:lnTo>
                <a:lnTo>
                  <a:pt x="1421139" y="101567"/>
                </a:lnTo>
                <a:lnTo>
                  <a:pt x="1463363" y="101567"/>
                </a:lnTo>
                <a:lnTo>
                  <a:pt x="1447139" y="84395"/>
                </a:lnTo>
                <a:lnTo>
                  <a:pt x="1450725" y="81882"/>
                </a:lnTo>
                <a:lnTo>
                  <a:pt x="1452364" y="80688"/>
                </a:lnTo>
                <a:lnTo>
                  <a:pt x="1462937" y="65097"/>
                </a:lnTo>
                <a:lnTo>
                  <a:pt x="1427495" y="65097"/>
                </a:lnTo>
                <a:lnTo>
                  <a:pt x="1419412" y="57887"/>
                </a:lnTo>
                <a:lnTo>
                  <a:pt x="1413244" y="49686"/>
                </a:lnTo>
                <a:lnTo>
                  <a:pt x="1411781" y="40798"/>
                </a:lnTo>
                <a:lnTo>
                  <a:pt x="1417810" y="31527"/>
                </a:lnTo>
                <a:lnTo>
                  <a:pt x="1420972" y="29014"/>
                </a:lnTo>
                <a:lnTo>
                  <a:pt x="1424302" y="27883"/>
                </a:lnTo>
                <a:lnTo>
                  <a:pt x="1427495" y="27768"/>
                </a:lnTo>
                <a:lnTo>
                  <a:pt x="1468640" y="27768"/>
                </a:lnTo>
                <a:lnTo>
                  <a:pt x="1468618" y="27281"/>
                </a:lnTo>
                <a:lnTo>
                  <a:pt x="1451817" y="6367"/>
                </a:lnTo>
                <a:lnTo>
                  <a:pt x="1422574" y="732"/>
                </a:lnTo>
                <a:close/>
              </a:path>
              <a:path w="2413000" h="186690">
                <a:moveTo>
                  <a:pt x="1513766" y="155346"/>
                </a:moveTo>
                <a:lnTo>
                  <a:pt x="1471358" y="155346"/>
                </a:lnTo>
                <a:lnTo>
                  <a:pt x="1494750" y="180256"/>
                </a:lnTo>
                <a:lnTo>
                  <a:pt x="1537157" y="180256"/>
                </a:lnTo>
                <a:lnTo>
                  <a:pt x="1513766" y="155346"/>
                </a:lnTo>
                <a:close/>
              </a:path>
              <a:path w="2413000" h="186690">
                <a:moveTo>
                  <a:pt x="1463363" y="101567"/>
                </a:moveTo>
                <a:lnTo>
                  <a:pt x="1421139" y="101567"/>
                </a:lnTo>
                <a:lnTo>
                  <a:pt x="1451128" y="133451"/>
                </a:lnTo>
                <a:lnTo>
                  <a:pt x="1448281" y="137514"/>
                </a:lnTo>
                <a:lnTo>
                  <a:pt x="1444950" y="141796"/>
                </a:lnTo>
                <a:lnTo>
                  <a:pt x="1436113" y="151084"/>
                </a:lnTo>
                <a:lnTo>
                  <a:pt x="1429610" y="154665"/>
                </a:lnTo>
                <a:lnTo>
                  <a:pt x="1415935" y="155052"/>
                </a:lnTo>
                <a:lnTo>
                  <a:pt x="1513491" y="155052"/>
                </a:lnTo>
                <a:lnTo>
                  <a:pt x="1488970" y="128938"/>
                </a:lnTo>
                <a:lnTo>
                  <a:pt x="1502793" y="105829"/>
                </a:lnTo>
                <a:lnTo>
                  <a:pt x="1467389" y="105829"/>
                </a:lnTo>
                <a:lnTo>
                  <a:pt x="1463363" y="101567"/>
                </a:lnTo>
                <a:close/>
              </a:path>
              <a:path w="2413000" h="186690">
                <a:moveTo>
                  <a:pt x="1521409" y="74709"/>
                </a:moveTo>
                <a:lnTo>
                  <a:pt x="1486059" y="74709"/>
                </a:lnTo>
                <a:lnTo>
                  <a:pt x="1467389" y="105829"/>
                </a:lnTo>
                <a:lnTo>
                  <a:pt x="1502793" y="105829"/>
                </a:lnTo>
                <a:lnTo>
                  <a:pt x="1521409" y="74709"/>
                </a:lnTo>
                <a:close/>
              </a:path>
              <a:path w="2413000" h="186690">
                <a:moveTo>
                  <a:pt x="1468640" y="27768"/>
                </a:moveTo>
                <a:lnTo>
                  <a:pt x="1427495" y="27768"/>
                </a:lnTo>
                <a:lnTo>
                  <a:pt x="1430678" y="27883"/>
                </a:lnTo>
                <a:lnTo>
                  <a:pt x="1434008" y="29014"/>
                </a:lnTo>
                <a:lnTo>
                  <a:pt x="1437181" y="31527"/>
                </a:lnTo>
                <a:lnTo>
                  <a:pt x="1443208" y="40798"/>
                </a:lnTo>
                <a:lnTo>
                  <a:pt x="1441742" y="49686"/>
                </a:lnTo>
                <a:lnTo>
                  <a:pt x="1435574" y="57887"/>
                </a:lnTo>
                <a:lnTo>
                  <a:pt x="1427495" y="65097"/>
                </a:lnTo>
                <a:lnTo>
                  <a:pt x="1462937" y="65097"/>
                </a:lnTo>
                <a:lnTo>
                  <a:pt x="1469845" y="54910"/>
                </a:lnTo>
                <a:lnTo>
                  <a:pt x="1468640" y="27768"/>
                </a:lnTo>
                <a:close/>
              </a:path>
              <a:path w="2413000" h="186690">
                <a:moveTo>
                  <a:pt x="1970243" y="3560"/>
                </a:moveTo>
                <a:lnTo>
                  <a:pt x="1850467" y="3560"/>
                </a:lnTo>
                <a:lnTo>
                  <a:pt x="1850467" y="180591"/>
                </a:lnTo>
                <a:lnTo>
                  <a:pt x="1970243" y="180591"/>
                </a:lnTo>
                <a:lnTo>
                  <a:pt x="1970243" y="151754"/>
                </a:lnTo>
                <a:lnTo>
                  <a:pt x="1880780" y="151754"/>
                </a:lnTo>
                <a:lnTo>
                  <a:pt x="1880780" y="104897"/>
                </a:lnTo>
                <a:lnTo>
                  <a:pt x="1965039" y="104897"/>
                </a:lnTo>
                <a:lnTo>
                  <a:pt x="1965039" y="76060"/>
                </a:lnTo>
                <a:lnTo>
                  <a:pt x="1880780" y="76060"/>
                </a:lnTo>
                <a:lnTo>
                  <a:pt x="1880780" y="32396"/>
                </a:lnTo>
                <a:lnTo>
                  <a:pt x="1970243" y="32396"/>
                </a:lnTo>
                <a:lnTo>
                  <a:pt x="1970243" y="3560"/>
                </a:lnTo>
                <a:close/>
              </a:path>
              <a:path w="2413000" h="186690">
                <a:moveTo>
                  <a:pt x="1688053" y="3612"/>
                </a:moveTo>
                <a:lnTo>
                  <a:pt x="1657321" y="3612"/>
                </a:lnTo>
                <a:lnTo>
                  <a:pt x="1657321" y="180528"/>
                </a:lnTo>
                <a:lnTo>
                  <a:pt x="1688053" y="180528"/>
                </a:lnTo>
                <a:lnTo>
                  <a:pt x="1688053" y="129074"/>
                </a:lnTo>
                <a:lnTo>
                  <a:pt x="1719958" y="96949"/>
                </a:lnTo>
                <a:lnTo>
                  <a:pt x="1758088" y="96949"/>
                </a:lnTo>
                <a:lnTo>
                  <a:pt x="1753247" y="89955"/>
                </a:lnTo>
                <a:lnTo>
                  <a:pt x="1688053" y="89955"/>
                </a:lnTo>
                <a:lnTo>
                  <a:pt x="1688053" y="3612"/>
                </a:lnTo>
                <a:close/>
              </a:path>
              <a:path w="2413000" h="186690">
                <a:moveTo>
                  <a:pt x="1758088" y="96949"/>
                </a:moveTo>
                <a:lnTo>
                  <a:pt x="1719958" y="96949"/>
                </a:lnTo>
                <a:lnTo>
                  <a:pt x="1777778" y="180528"/>
                </a:lnTo>
                <a:lnTo>
                  <a:pt x="1815934" y="180528"/>
                </a:lnTo>
                <a:lnTo>
                  <a:pt x="1758088" y="96949"/>
                </a:lnTo>
                <a:close/>
              </a:path>
              <a:path w="2413000" h="186690">
                <a:moveTo>
                  <a:pt x="1811735" y="3612"/>
                </a:moveTo>
                <a:lnTo>
                  <a:pt x="1772626" y="3612"/>
                </a:lnTo>
                <a:lnTo>
                  <a:pt x="1688053" y="89955"/>
                </a:lnTo>
                <a:lnTo>
                  <a:pt x="1753247" y="89955"/>
                </a:lnTo>
                <a:lnTo>
                  <a:pt x="1742355" y="74217"/>
                </a:lnTo>
                <a:lnTo>
                  <a:pt x="1811735" y="3612"/>
                </a:lnTo>
                <a:close/>
              </a:path>
            </a:pathLst>
          </a:custGeom>
          <a:solidFill>
            <a:srgbClr val="D6D7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140769" y="1059680"/>
            <a:ext cx="46736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chemeClr val="tx1"/>
                </a:solidFill>
                <a:latin typeface="Futura PT Bold"/>
                <a:cs typeface="Futura PT Bold"/>
              </a:defRPr>
            </a:lvl1pPr>
          </a:lstStyle>
          <a:p>
            <a:endParaRPr lang="en-SG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BFBEE0-580A-F670-B4AF-A80DA4C5A7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4828624" y="10011469"/>
            <a:ext cx="4522788" cy="601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>
                <a:solidFill>
                  <a:srgbClr val="E3E4E4"/>
                </a:solidFill>
                <a:latin typeface="Futura PT Book" panose="020B0502020204020303" pitchFamily="34" charset="0"/>
              </a:defRPr>
            </a:lvl1pPr>
          </a:lstStyle>
          <a:p>
            <a:fld id="{880C9EA4-2EF3-4137-9947-132AB3CB9E76}" type="slidenum">
              <a:rPr lang="en-SG" smtClean="0"/>
              <a:pPr/>
              <a:t>‹#›</a:t>
            </a:fld>
            <a:endParaRPr lang="en-SG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6" r:id="rId5"/>
    <p:sldLayoutId id="2147483667" r:id="rId6"/>
    <p:sldLayoutId id="2147483668" r:id="rId7"/>
    <p:sldLayoutId id="2147483669" r:id="rId8"/>
    <p:sldLayoutId id="2147483665" r:id="rId9"/>
    <p:sldLayoutId id="2147483670" r:id="rId10"/>
  </p:sldLayoutIdLst>
  <p:hf hdr="0" ftr="0" dt="0"/>
  <p:txStyles>
    <p:titleStyle>
      <a:lvl1pPr>
        <a:defRPr cap="all" baseline="0"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20" userDrawn="1">
          <p15:clr>
            <a:srgbClr val="F26B43"/>
          </p15:clr>
        </p15:guide>
        <p15:guide id="2" pos="1213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jpeg"/><Relationship Id="rId3" Type="http://schemas.openxmlformats.org/officeDocument/2006/relationships/image" Target="../media/image25.pn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png"/><Relationship Id="rId9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openxmlformats.org/officeDocument/2006/relationships/image" Target="../media/image57.png"/><Relationship Id="rId18" Type="http://schemas.openxmlformats.org/officeDocument/2006/relationships/image" Target="../media/image6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60.png"/><Relationship Id="rId20" Type="http://schemas.openxmlformats.org/officeDocument/2006/relationships/image" Target="../media/image6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5" Type="http://schemas.openxmlformats.org/officeDocument/2006/relationships/image" Target="../media/image59.png"/><Relationship Id="rId10" Type="http://schemas.openxmlformats.org/officeDocument/2006/relationships/image" Target="../media/image54.png"/><Relationship Id="rId19" Type="http://schemas.openxmlformats.org/officeDocument/2006/relationships/image" Target="../media/image63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6101" y="9700827"/>
            <a:ext cx="3232785" cy="5854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50" dirty="0">
                <a:latin typeface="FuturaPT-Medium"/>
                <a:cs typeface="FuturaPT-Medium"/>
              </a:rPr>
              <a:t>PREPARED</a:t>
            </a:r>
            <a:r>
              <a:rPr sz="1650" spc="-40" dirty="0">
                <a:latin typeface="FuturaPT-Medium"/>
                <a:cs typeface="FuturaPT-Medium"/>
              </a:rPr>
              <a:t> </a:t>
            </a:r>
            <a:r>
              <a:rPr sz="1650" dirty="0">
                <a:latin typeface="FuturaPT-Medium"/>
                <a:cs typeface="FuturaPT-Medium"/>
              </a:rPr>
              <a:t>BY</a:t>
            </a:r>
            <a:r>
              <a:rPr sz="1650" spc="-40" dirty="0">
                <a:latin typeface="FuturaPT-Medium"/>
                <a:cs typeface="FuturaPT-Medium"/>
              </a:rPr>
              <a:t> </a:t>
            </a:r>
            <a:r>
              <a:rPr sz="1650" dirty="0">
                <a:latin typeface="FuturaPT-Medium"/>
                <a:cs typeface="FuturaPT-Medium"/>
              </a:rPr>
              <a:t>HQ</a:t>
            </a:r>
            <a:r>
              <a:rPr sz="1650" spc="-35" dirty="0">
                <a:latin typeface="FuturaPT-Medium"/>
                <a:cs typeface="FuturaPT-Medium"/>
              </a:rPr>
              <a:t> </a:t>
            </a:r>
            <a:r>
              <a:rPr sz="1650" spc="-10" dirty="0">
                <a:latin typeface="FuturaPT-Medium"/>
                <a:cs typeface="FuturaPT-Medium"/>
              </a:rPr>
              <a:t>GRAPHICS</a:t>
            </a:r>
            <a:endParaRPr sz="1650" dirty="0">
              <a:latin typeface="FuturaPT-Medium"/>
              <a:cs typeface="FuturaPT-Medium"/>
            </a:endParaRPr>
          </a:p>
          <a:p>
            <a:pPr algn="ctr">
              <a:lnSpc>
                <a:spcPct val="100000"/>
              </a:lnSpc>
              <a:spcBef>
                <a:spcPts val="1050"/>
              </a:spcBef>
            </a:pPr>
            <a:r>
              <a:rPr sz="1150" dirty="0">
                <a:latin typeface="FuturaPT-Medium"/>
                <a:cs typeface="FuturaPT-Medium"/>
              </a:rPr>
              <a:t>UPDATED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ON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30</a:t>
            </a:r>
            <a:r>
              <a:rPr sz="1150" spc="25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SEPTEMBER</a:t>
            </a:r>
            <a:r>
              <a:rPr sz="1150" spc="3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2023</a:t>
            </a:r>
            <a:r>
              <a:rPr sz="1150" spc="31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|</a:t>
            </a:r>
            <a:r>
              <a:rPr sz="1150" spc="320" dirty="0">
                <a:latin typeface="FuturaPT-Medium"/>
                <a:cs typeface="FuturaPT-Medium"/>
              </a:rPr>
              <a:t> </a:t>
            </a:r>
            <a:r>
              <a:rPr sz="1150" dirty="0">
                <a:latin typeface="FuturaPT-Medium"/>
                <a:cs typeface="FuturaPT-Medium"/>
              </a:rPr>
              <a:t>VERSION</a:t>
            </a:r>
            <a:r>
              <a:rPr sz="1150" spc="25" dirty="0">
                <a:latin typeface="FuturaPT-Medium"/>
                <a:cs typeface="FuturaPT-Medium"/>
              </a:rPr>
              <a:t> </a:t>
            </a:r>
            <a:r>
              <a:rPr sz="1150" spc="-25" dirty="0">
                <a:latin typeface="FuturaPT-Medium"/>
                <a:cs typeface="FuturaPT-Medium"/>
              </a:rPr>
              <a:t>1.0</a:t>
            </a:r>
            <a:endParaRPr sz="1150" dirty="0">
              <a:latin typeface="FuturaPT-Medium"/>
              <a:cs typeface="FuturaPT-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30794" y="6254548"/>
            <a:ext cx="5514535" cy="230768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altLang="zh-CN" sz="2600" b="1" spc="-10" dirty="0">
                <a:latin typeface="Futura PT Bold"/>
                <a:cs typeface="Futura PT Bold"/>
              </a:rPr>
              <a:t>E-Commerce Monthly Sales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altLang="zh-CN" sz="2600" b="1" spc="-10" dirty="0">
                <a:latin typeface="Futura PT Bold"/>
                <a:cs typeface="Futura PT Bold"/>
              </a:rPr>
              <a:t>(VIP Store)</a:t>
            </a:r>
          </a:p>
          <a:p>
            <a:pPr algn="ctr">
              <a:spcBef>
                <a:spcPct val="20000"/>
              </a:spcBef>
              <a:defRPr/>
            </a:pPr>
            <a:endParaRPr lang="en-US" altLang="zh-CN" sz="2600" b="1" spc="-10" dirty="0">
              <a:latin typeface="Futura PT Bold"/>
              <a:cs typeface="Futura PT Bold"/>
            </a:endParaRPr>
          </a:p>
          <a:p>
            <a:pPr algn="ctr">
              <a:spcBef>
                <a:spcPct val="20000"/>
              </a:spcBef>
              <a:defRPr/>
            </a:pPr>
            <a:r>
              <a:rPr lang="en-US" altLang="zh-CN" sz="2800" b="1" dirty="0">
                <a:solidFill>
                  <a:schemeClr val="tx1"/>
                </a:solidFill>
              </a:rPr>
              <a:t>January 2026</a:t>
            </a:r>
            <a:endParaRPr lang="en-US" altLang="zh-CN" sz="2600" b="1" spc="-10" dirty="0">
              <a:latin typeface="Futura PT Bold"/>
              <a:cs typeface="Futura PT Bold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endParaRPr sz="2600" dirty="0">
              <a:latin typeface="Futura PT Bold"/>
              <a:cs typeface="Futura PT Bold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036627" y="5183085"/>
            <a:ext cx="6031230" cy="465455"/>
          </a:xfrm>
          <a:custGeom>
            <a:avLst/>
            <a:gdLst/>
            <a:ahLst/>
            <a:cxnLst/>
            <a:rect l="l" t="t" r="r" b="b"/>
            <a:pathLst>
              <a:path w="6031230" h="465454">
                <a:moveTo>
                  <a:pt x="2649018" y="8889"/>
                </a:moveTo>
                <a:lnTo>
                  <a:pt x="2349572" y="8889"/>
                </a:lnTo>
                <a:lnTo>
                  <a:pt x="2349572" y="451483"/>
                </a:lnTo>
                <a:lnTo>
                  <a:pt x="2649018" y="451483"/>
                </a:lnTo>
                <a:lnTo>
                  <a:pt x="2649018" y="379391"/>
                </a:lnTo>
                <a:lnTo>
                  <a:pt x="2425350" y="379391"/>
                </a:lnTo>
                <a:lnTo>
                  <a:pt x="2425350" y="262243"/>
                </a:lnTo>
                <a:lnTo>
                  <a:pt x="2636003" y="262243"/>
                </a:lnTo>
                <a:lnTo>
                  <a:pt x="2636003" y="190151"/>
                </a:lnTo>
                <a:lnTo>
                  <a:pt x="2425350" y="190151"/>
                </a:lnTo>
                <a:lnTo>
                  <a:pt x="2425350" y="80992"/>
                </a:lnTo>
                <a:lnTo>
                  <a:pt x="2649018" y="80992"/>
                </a:lnTo>
                <a:lnTo>
                  <a:pt x="2649018" y="8889"/>
                </a:lnTo>
                <a:close/>
              </a:path>
              <a:path w="6031230" h="465454">
                <a:moveTo>
                  <a:pt x="2054649" y="8889"/>
                </a:moveTo>
                <a:lnTo>
                  <a:pt x="1978871" y="8889"/>
                </a:lnTo>
                <a:lnTo>
                  <a:pt x="1978871" y="451483"/>
                </a:lnTo>
                <a:lnTo>
                  <a:pt x="2262161" y="451483"/>
                </a:lnTo>
                <a:lnTo>
                  <a:pt x="2262161" y="378773"/>
                </a:lnTo>
                <a:lnTo>
                  <a:pt x="2054649" y="378773"/>
                </a:lnTo>
                <a:lnTo>
                  <a:pt x="2054649" y="8889"/>
                </a:lnTo>
                <a:close/>
              </a:path>
              <a:path w="6031230" h="465454">
                <a:moveTo>
                  <a:pt x="254551" y="276"/>
                </a:moveTo>
                <a:lnTo>
                  <a:pt x="216310" y="1595"/>
                </a:lnTo>
                <a:lnTo>
                  <a:pt x="178594" y="8395"/>
                </a:lnTo>
                <a:lnTo>
                  <a:pt x="142272" y="20427"/>
                </a:lnTo>
                <a:lnTo>
                  <a:pt x="77284" y="59188"/>
                </a:lnTo>
                <a:lnTo>
                  <a:pt x="28294" y="115883"/>
                </a:lnTo>
                <a:lnTo>
                  <a:pt x="11968" y="150333"/>
                </a:lnTo>
                <a:lnTo>
                  <a:pt x="2247" y="188519"/>
                </a:lnTo>
                <a:lnTo>
                  <a:pt x="0" y="230191"/>
                </a:lnTo>
                <a:lnTo>
                  <a:pt x="2971" y="272789"/>
                </a:lnTo>
                <a:lnTo>
                  <a:pt x="13385" y="311763"/>
                </a:lnTo>
                <a:lnTo>
                  <a:pt x="30379" y="346839"/>
                </a:lnTo>
                <a:lnTo>
                  <a:pt x="53087" y="377741"/>
                </a:lnTo>
                <a:lnTo>
                  <a:pt x="80645" y="404194"/>
                </a:lnTo>
                <a:lnTo>
                  <a:pt x="112188" y="425921"/>
                </a:lnTo>
                <a:lnTo>
                  <a:pt x="146852" y="442648"/>
                </a:lnTo>
                <a:lnTo>
                  <a:pt x="183771" y="454098"/>
                </a:lnTo>
                <a:lnTo>
                  <a:pt x="222083" y="459997"/>
                </a:lnTo>
                <a:lnTo>
                  <a:pt x="260922" y="460068"/>
                </a:lnTo>
                <a:lnTo>
                  <a:pt x="299423" y="454037"/>
                </a:lnTo>
                <a:lnTo>
                  <a:pt x="336722" y="441627"/>
                </a:lnTo>
                <a:lnTo>
                  <a:pt x="371954" y="422563"/>
                </a:lnTo>
                <a:lnTo>
                  <a:pt x="404256" y="396569"/>
                </a:lnTo>
                <a:lnTo>
                  <a:pt x="412389" y="387097"/>
                </a:lnTo>
                <a:lnTo>
                  <a:pt x="227381" y="387097"/>
                </a:lnTo>
                <a:lnTo>
                  <a:pt x="188677" y="379818"/>
                </a:lnTo>
                <a:lnTo>
                  <a:pt x="152631" y="364181"/>
                </a:lnTo>
                <a:lnTo>
                  <a:pt x="121286" y="340787"/>
                </a:lnTo>
                <a:lnTo>
                  <a:pt x="96686" y="310238"/>
                </a:lnTo>
                <a:lnTo>
                  <a:pt x="80874" y="273134"/>
                </a:lnTo>
                <a:lnTo>
                  <a:pt x="75892" y="230076"/>
                </a:lnTo>
                <a:lnTo>
                  <a:pt x="80779" y="187526"/>
                </a:lnTo>
                <a:lnTo>
                  <a:pt x="96392" y="150708"/>
                </a:lnTo>
                <a:lnTo>
                  <a:pt x="120716" y="120237"/>
                </a:lnTo>
                <a:lnTo>
                  <a:pt x="151733" y="96729"/>
                </a:lnTo>
                <a:lnTo>
                  <a:pt x="187427" y="80797"/>
                </a:lnTo>
                <a:lnTo>
                  <a:pt x="225781" y="73055"/>
                </a:lnTo>
                <a:lnTo>
                  <a:pt x="412461" y="73055"/>
                </a:lnTo>
                <a:lnTo>
                  <a:pt x="395409" y="54791"/>
                </a:lnTo>
                <a:lnTo>
                  <a:pt x="363748" y="31695"/>
                </a:lnTo>
                <a:lnTo>
                  <a:pt x="329139" y="15076"/>
                </a:lnTo>
                <a:lnTo>
                  <a:pt x="292451" y="4686"/>
                </a:lnTo>
                <a:lnTo>
                  <a:pt x="254551" y="276"/>
                </a:lnTo>
                <a:close/>
              </a:path>
              <a:path w="6031230" h="465454">
                <a:moveTo>
                  <a:pt x="367915" y="320618"/>
                </a:moveTo>
                <a:lnTo>
                  <a:pt x="339010" y="352779"/>
                </a:lnTo>
                <a:lnTo>
                  <a:pt x="304591" y="374179"/>
                </a:lnTo>
                <a:lnTo>
                  <a:pt x="266700" y="385418"/>
                </a:lnTo>
                <a:lnTo>
                  <a:pt x="227381" y="387097"/>
                </a:lnTo>
                <a:lnTo>
                  <a:pt x="412389" y="387097"/>
                </a:lnTo>
                <a:lnTo>
                  <a:pt x="432761" y="363371"/>
                </a:lnTo>
                <a:lnTo>
                  <a:pt x="367915" y="320618"/>
                </a:lnTo>
                <a:close/>
              </a:path>
              <a:path w="6031230" h="465454">
                <a:moveTo>
                  <a:pt x="412461" y="73055"/>
                </a:moveTo>
                <a:lnTo>
                  <a:pt x="225781" y="73055"/>
                </a:lnTo>
                <a:lnTo>
                  <a:pt x="264777" y="74119"/>
                </a:lnTo>
                <a:lnTo>
                  <a:pt x="302418" y="84615"/>
                </a:lnTo>
                <a:lnTo>
                  <a:pt x="336631" y="105122"/>
                </a:lnTo>
                <a:lnTo>
                  <a:pt x="365454" y="136289"/>
                </a:lnTo>
                <a:lnTo>
                  <a:pt x="423254" y="84615"/>
                </a:lnTo>
                <a:lnTo>
                  <a:pt x="412461" y="73055"/>
                </a:lnTo>
                <a:close/>
              </a:path>
              <a:path w="6031230" h="465454">
                <a:moveTo>
                  <a:pt x="1699717" y="7675"/>
                </a:moveTo>
                <a:lnTo>
                  <a:pt x="1513304" y="7675"/>
                </a:lnTo>
                <a:lnTo>
                  <a:pt x="1513304" y="451473"/>
                </a:lnTo>
                <a:lnTo>
                  <a:pt x="1589354" y="451473"/>
                </a:lnTo>
                <a:lnTo>
                  <a:pt x="1589354" y="298818"/>
                </a:lnTo>
                <a:lnTo>
                  <a:pt x="1695016" y="298744"/>
                </a:lnTo>
                <a:lnTo>
                  <a:pt x="1701026" y="298483"/>
                </a:lnTo>
                <a:lnTo>
                  <a:pt x="1791348" y="298483"/>
                </a:lnTo>
                <a:lnTo>
                  <a:pt x="1780500" y="280033"/>
                </a:lnTo>
                <a:lnTo>
                  <a:pt x="1803131" y="266853"/>
                </a:lnTo>
                <a:lnTo>
                  <a:pt x="1821406" y="251658"/>
                </a:lnTo>
                <a:lnTo>
                  <a:pt x="1835655" y="235318"/>
                </a:lnTo>
                <a:lnTo>
                  <a:pt x="1840234" y="228108"/>
                </a:lnTo>
                <a:lnTo>
                  <a:pt x="1589354" y="228108"/>
                </a:lnTo>
                <a:lnTo>
                  <a:pt x="1589354" y="78604"/>
                </a:lnTo>
                <a:lnTo>
                  <a:pt x="1843323" y="78604"/>
                </a:lnTo>
                <a:lnTo>
                  <a:pt x="1834809" y="65283"/>
                </a:lnTo>
                <a:lnTo>
                  <a:pt x="1805693" y="36773"/>
                </a:lnTo>
                <a:lnTo>
                  <a:pt x="1760271" y="14837"/>
                </a:lnTo>
                <a:lnTo>
                  <a:pt x="1715843" y="8002"/>
                </a:lnTo>
                <a:lnTo>
                  <a:pt x="1699717" y="7675"/>
                </a:lnTo>
                <a:close/>
              </a:path>
              <a:path w="6031230" h="465454">
                <a:moveTo>
                  <a:pt x="1791348" y="298483"/>
                </a:moveTo>
                <a:lnTo>
                  <a:pt x="1701026" y="298483"/>
                </a:lnTo>
                <a:lnTo>
                  <a:pt x="1788353" y="451473"/>
                </a:lnTo>
                <a:lnTo>
                  <a:pt x="1881303" y="451473"/>
                </a:lnTo>
                <a:lnTo>
                  <a:pt x="1791348" y="298483"/>
                </a:lnTo>
                <a:close/>
              </a:path>
              <a:path w="6031230" h="465454">
                <a:moveTo>
                  <a:pt x="1695016" y="298744"/>
                </a:moveTo>
                <a:lnTo>
                  <a:pt x="1682367" y="298744"/>
                </a:lnTo>
                <a:lnTo>
                  <a:pt x="1688817" y="298870"/>
                </a:lnTo>
                <a:lnTo>
                  <a:pt x="1695016" y="298744"/>
                </a:lnTo>
                <a:close/>
              </a:path>
              <a:path w="6031230" h="465454">
                <a:moveTo>
                  <a:pt x="1843323" y="78604"/>
                </a:moveTo>
                <a:lnTo>
                  <a:pt x="1703916" y="78604"/>
                </a:lnTo>
                <a:lnTo>
                  <a:pt x="1711822" y="79118"/>
                </a:lnTo>
                <a:lnTo>
                  <a:pt x="1717853" y="79337"/>
                </a:lnTo>
                <a:lnTo>
                  <a:pt x="1745754" y="85726"/>
                </a:lnTo>
                <a:lnTo>
                  <a:pt x="1768476" y="101771"/>
                </a:lnTo>
                <a:lnTo>
                  <a:pt x="1783762" y="125105"/>
                </a:lnTo>
                <a:lnTo>
                  <a:pt x="1789359" y="153356"/>
                </a:lnTo>
                <a:lnTo>
                  <a:pt x="1783700" y="181141"/>
                </a:lnTo>
                <a:lnTo>
                  <a:pt x="1744973" y="219417"/>
                </a:lnTo>
                <a:lnTo>
                  <a:pt x="1700995" y="228108"/>
                </a:lnTo>
                <a:lnTo>
                  <a:pt x="1840234" y="228108"/>
                </a:lnTo>
                <a:lnTo>
                  <a:pt x="1846205" y="218705"/>
                </a:lnTo>
                <a:lnTo>
                  <a:pt x="1857398" y="189091"/>
                </a:lnTo>
                <a:lnTo>
                  <a:pt x="1861760" y="157847"/>
                </a:lnTo>
                <a:lnTo>
                  <a:pt x="1860294" y="127614"/>
                </a:lnTo>
                <a:lnTo>
                  <a:pt x="1854006" y="101033"/>
                </a:lnTo>
                <a:lnTo>
                  <a:pt x="1845825" y="82520"/>
                </a:lnTo>
                <a:lnTo>
                  <a:pt x="1843323" y="78604"/>
                </a:lnTo>
                <a:close/>
              </a:path>
              <a:path w="6031230" h="465454">
                <a:moveTo>
                  <a:pt x="615530" y="8889"/>
                </a:moveTo>
                <a:lnTo>
                  <a:pt x="539753" y="8889"/>
                </a:lnTo>
                <a:lnTo>
                  <a:pt x="539753" y="451483"/>
                </a:lnTo>
                <a:lnTo>
                  <a:pt x="615530" y="451483"/>
                </a:lnTo>
                <a:lnTo>
                  <a:pt x="615530" y="262243"/>
                </a:lnTo>
                <a:lnTo>
                  <a:pt x="897365" y="262243"/>
                </a:lnTo>
                <a:lnTo>
                  <a:pt x="897365" y="190758"/>
                </a:lnTo>
                <a:lnTo>
                  <a:pt x="615530" y="190758"/>
                </a:lnTo>
                <a:lnTo>
                  <a:pt x="615530" y="8889"/>
                </a:lnTo>
                <a:close/>
              </a:path>
              <a:path w="6031230" h="465454">
                <a:moveTo>
                  <a:pt x="897365" y="262243"/>
                </a:moveTo>
                <a:lnTo>
                  <a:pt x="821598" y="262243"/>
                </a:lnTo>
                <a:lnTo>
                  <a:pt x="821598" y="451483"/>
                </a:lnTo>
                <a:lnTo>
                  <a:pt x="897365" y="451483"/>
                </a:lnTo>
                <a:lnTo>
                  <a:pt x="897365" y="262243"/>
                </a:lnTo>
                <a:close/>
              </a:path>
              <a:path w="6031230" h="465454">
                <a:moveTo>
                  <a:pt x="897365" y="8889"/>
                </a:moveTo>
                <a:lnTo>
                  <a:pt x="821598" y="8889"/>
                </a:lnTo>
                <a:lnTo>
                  <a:pt x="821598" y="190758"/>
                </a:lnTo>
                <a:lnTo>
                  <a:pt x="897365" y="190758"/>
                </a:lnTo>
                <a:lnTo>
                  <a:pt x="897365" y="8889"/>
                </a:lnTo>
                <a:close/>
              </a:path>
              <a:path w="6031230" h="465454">
                <a:moveTo>
                  <a:pt x="1241407" y="8889"/>
                </a:moveTo>
                <a:lnTo>
                  <a:pt x="1167262" y="8889"/>
                </a:lnTo>
                <a:lnTo>
                  <a:pt x="986870" y="451483"/>
                </a:lnTo>
                <a:lnTo>
                  <a:pt x="1068637" y="451483"/>
                </a:lnTo>
                <a:lnTo>
                  <a:pt x="1105809" y="357476"/>
                </a:lnTo>
                <a:lnTo>
                  <a:pt x="1383987" y="357476"/>
                </a:lnTo>
                <a:lnTo>
                  <a:pt x="1354499" y="285383"/>
                </a:lnTo>
                <a:lnTo>
                  <a:pt x="1134248" y="285383"/>
                </a:lnTo>
                <a:lnTo>
                  <a:pt x="1150659" y="243455"/>
                </a:lnTo>
                <a:lnTo>
                  <a:pt x="1169948" y="194016"/>
                </a:lnTo>
                <a:lnTo>
                  <a:pt x="1188775" y="145873"/>
                </a:lnTo>
                <a:lnTo>
                  <a:pt x="1203722" y="108028"/>
                </a:lnTo>
                <a:lnTo>
                  <a:pt x="1281957" y="108028"/>
                </a:lnTo>
                <a:lnTo>
                  <a:pt x="1241407" y="8889"/>
                </a:lnTo>
                <a:close/>
              </a:path>
              <a:path w="6031230" h="465454">
                <a:moveTo>
                  <a:pt x="1383987" y="357476"/>
                </a:moveTo>
                <a:lnTo>
                  <a:pt x="1301604" y="357476"/>
                </a:lnTo>
                <a:lnTo>
                  <a:pt x="1338147" y="451483"/>
                </a:lnTo>
                <a:lnTo>
                  <a:pt x="1422438" y="451483"/>
                </a:lnTo>
                <a:lnTo>
                  <a:pt x="1383987" y="357476"/>
                </a:lnTo>
                <a:close/>
              </a:path>
              <a:path w="6031230" h="465454">
                <a:moveTo>
                  <a:pt x="1281957" y="108028"/>
                </a:moveTo>
                <a:lnTo>
                  <a:pt x="1203722" y="108028"/>
                </a:lnTo>
                <a:lnTo>
                  <a:pt x="1218684" y="145922"/>
                </a:lnTo>
                <a:lnTo>
                  <a:pt x="1237490" y="194020"/>
                </a:lnTo>
                <a:lnTo>
                  <a:pt x="1256796" y="243509"/>
                </a:lnTo>
                <a:lnTo>
                  <a:pt x="1273186" y="285383"/>
                </a:lnTo>
                <a:lnTo>
                  <a:pt x="1354499" y="285383"/>
                </a:lnTo>
                <a:lnTo>
                  <a:pt x="1281957" y="108028"/>
                </a:lnTo>
                <a:close/>
              </a:path>
              <a:path w="6031230" h="465454">
                <a:moveTo>
                  <a:pt x="5442766" y="80374"/>
                </a:moveTo>
                <a:lnTo>
                  <a:pt x="5366977" y="80374"/>
                </a:lnTo>
                <a:lnTo>
                  <a:pt x="5366977" y="451483"/>
                </a:lnTo>
                <a:lnTo>
                  <a:pt x="5442766" y="451483"/>
                </a:lnTo>
                <a:lnTo>
                  <a:pt x="5442766" y="80374"/>
                </a:lnTo>
                <a:close/>
              </a:path>
              <a:path w="6031230" h="465454">
                <a:moveTo>
                  <a:pt x="5584615" y="8889"/>
                </a:moveTo>
                <a:lnTo>
                  <a:pt x="5225128" y="8889"/>
                </a:lnTo>
                <a:lnTo>
                  <a:pt x="5225128" y="80374"/>
                </a:lnTo>
                <a:lnTo>
                  <a:pt x="5584615" y="80374"/>
                </a:lnTo>
                <a:lnTo>
                  <a:pt x="5584615" y="8889"/>
                </a:lnTo>
                <a:close/>
              </a:path>
              <a:path w="6031230" h="465454">
                <a:moveTo>
                  <a:pt x="5136314" y="8889"/>
                </a:moveTo>
                <a:lnTo>
                  <a:pt x="5060537" y="8889"/>
                </a:lnTo>
                <a:lnTo>
                  <a:pt x="5060537" y="451483"/>
                </a:lnTo>
                <a:lnTo>
                  <a:pt x="5136314" y="451483"/>
                </a:lnTo>
                <a:lnTo>
                  <a:pt x="5136314" y="8889"/>
                </a:lnTo>
                <a:close/>
              </a:path>
              <a:path w="6031230" h="465454">
                <a:moveTo>
                  <a:pt x="5749196" y="8889"/>
                </a:moveTo>
                <a:lnTo>
                  <a:pt x="5673418" y="8889"/>
                </a:lnTo>
                <a:lnTo>
                  <a:pt x="5673418" y="451483"/>
                </a:lnTo>
                <a:lnTo>
                  <a:pt x="5749196" y="451483"/>
                </a:lnTo>
                <a:lnTo>
                  <a:pt x="5749196" y="262243"/>
                </a:lnTo>
                <a:lnTo>
                  <a:pt x="6031041" y="262243"/>
                </a:lnTo>
                <a:lnTo>
                  <a:pt x="6031041" y="190758"/>
                </a:lnTo>
                <a:lnTo>
                  <a:pt x="5749196" y="190758"/>
                </a:lnTo>
                <a:lnTo>
                  <a:pt x="5749196" y="8889"/>
                </a:lnTo>
                <a:close/>
              </a:path>
              <a:path w="6031230" h="465454">
                <a:moveTo>
                  <a:pt x="6031041" y="262243"/>
                </a:moveTo>
                <a:lnTo>
                  <a:pt x="5955263" y="262243"/>
                </a:lnTo>
                <a:lnTo>
                  <a:pt x="5955263" y="451483"/>
                </a:lnTo>
                <a:lnTo>
                  <a:pt x="6031041" y="451483"/>
                </a:lnTo>
                <a:lnTo>
                  <a:pt x="6031041" y="262243"/>
                </a:lnTo>
                <a:close/>
              </a:path>
              <a:path w="6031230" h="465454">
                <a:moveTo>
                  <a:pt x="6031041" y="8889"/>
                </a:moveTo>
                <a:lnTo>
                  <a:pt x="5955263" y="8889"/>
                </a:lnTo>
                <a:lnTo>
                  <a:pt x="5955263" y="190758"/>
                </a:lnTo>
                <a:lnTo>
                  <a:pt x="6031041" y="190758"/>
                </a:lnTo>
                <a:lnTo>
                  <a:pt x="6031041" y="8889"/>
                </a:lnTo>
                <a:close/>
              </a:path>
              <a:path w="6031230" h="465454">
                <a:moveTo>
                  <a:pt x="2780208" y="328230"/>
                </a:moveTo>
                <a:lnTo>
                  <a:pt x="2727005" y="386166"/>
                </a:lnTo>
                <a:lnTo>
                  <a:pt x="2732189" y="391223"/>
                </a:lnTo>
                <a:lnTo>
                  <a:pt x="2750778" y="407471"/>
                </a:lnTo>
                <a:lnTo>
                  <a:pt x="2795562" y="435596"/>
                </a:lnTo>
                <a:lnTo>
                  <a:pt x="2844841" y="455425"/>
                </a:lnTo>
                <a:lnTo>
                  <a:pt x="2893290" y="464361"/>
                </a:lnTo>
                <a:lnTo>
                  <a:pt x="2919795" y="465430"/>
                </a:lnTo>
                <a:lnTo>
                  <a:pt x="2924507" y="465399"/>
                </a:lnTo>
                <a:lnTo>
                  <a:pt x="2980551" y="458843"/>
                </a:lnTo>
                <a:lnTo>
                  <a:pt x="3027216" y="441860"/>
                </a:lnTo>
                <a:lnTo>
                  <a:pt x="3073897" y="399656"/>
                </a:lnTo>
                <a:lnTo>
                  <a:pt x="3078140" y="391223"/>
                </a:lnTo>
                <a:lnTo>
                  <a:pt x="2923942" y="391223"/>
                </a:lnTo>
                <a:lnTo>
                  <a:pt x="2902914" y="389977"/>
                </a:lnTo>
                <a:lnTo>
                  <a:pt x="2853085" y="377695"/>
                </a:lnTo>
                <a:lnTo>
                  <a:pt x="2805402" y="350493"/>
                </a:lnTo>
                <a:lnTo>
                  <a:pt x="2785653" y="333728"/>
                </a:lnTo>
                <a:lnTo>
                  <a:pt x="2780208" y="328230"/>
                </a:lnTo>
                <a:close/>
              </a:path>
              <a:path w="6031230" h="465454">
                <a:moveTo>
                  <a:pt x="2919932" y="0"/>
                </a:moveTo>
                <a:lnTo>
                  <a:pt x="2866126" y="6690"/>
                </a:lnTo>
                <a:lnTo>
                  <a:pt x="2822636" y="24020"/>
                </a:lnTo>
                <a:lnTo>
                  <a:pt x="2774550" y="70857"/>
                </a:lnTo>
                <a:lnTo>
                  <a:pt x="2759015" y="130016"/>
                </a:lnTo>
                <a:lnTo>
                  <a:pt x="2764852" y="163286"/>
                </a:lnTo>
                <a:lnTo>
                  <a:pt x="2802245" y="216421"/>
                </a:lnTo>
                <a:lnTo>
                  <a:pt x="2857710" y="246186"/>
                </a:lnTo>
                <a:lnTo>
                  <a:pt x="2910466" y="262323"/>
                </a:lnTo>
                <a:lnTo>
                  <a:pt x="2948632" y="272106"/>
                </a:lnTo>
                <a:lnTo>
                  <a:pt x="2978043" y="282681"/>
                </a:lnTo>
                <a:lnTo>
                  <a:pt x="2999970" y="296717"/>
                </a:lnTo>
                <a:lnTo>
                  <a:pt x="3013617" y="313531"/>
                </a:lnTo>
                <a:lnTo>
                  <a:pt x="3018190" y="332440"/>
                </a:lnTo>
                <a:lnTo>
                  <a:pt x="3015278" y="347679"/>
                </a:lnTo>
                <a:lnTo>
                  <a:pt x="2986704" y="378019"/>
                </a:lnTo>
                <a:lnTo>
                  <a:pt x="2940526" y="390393"/>
                </a:lnTo>
                <a:lnTo>
                  <a:pt x="2923942" y="391223"/>
                </a:lnTo>
                <a:lnTo>
                  <a:pt x="3078140" y="391223"/>
                </a:lnTo>
                <a:lnTo>
                  <a:pt x="3089586" y="368477"/>
                </a:lnTo>
                <a:lnTo>
                  <a:pt x="3095392" y="332502"/>
                </a:lnTo>
                <a:lnTo>
                  <a:pt x="3087683" y="289640"/>
                </a:lnTo>
                <a:lnTo>
                  <a:pt x="3046048" y="234809"/>
                </a:lnTo>
                <a:lnTo>
                  <a:pt x="3001812" y="211086"/>
                </a:lnTo>
                <a:lnTo>
                  <a:pt x="2942396" y="192952"/>
                </a:lnTo>
                <a:lnTo>
                  <a:pt x="2912235" y="185292"/>
                </a:lnTo>
                <a:lnTo>
                  <a:pt x="2898142" y="181429"/>
                </a:lnTo>
                <a:lnTo>
                  <a:pt x="2861431" y="166120"/>
                </a:lnTo>
                <a:lnTo>
                  <a:pt x="2836531" y="130320"/>
                </a:lnTo>
                <a:lnTo>
                  <a:pt x="2837352" y="118798"/>
                </a:lnTo>
                <a:lnTo>
                  <a:pt x="2866621" y="82947"/>
                </a:lnTo>
                <a:lnTo>
                  <a:pt x="2906026" y="74071"/>
                </a:lnTo>
                <a:lnTo>
                  <a:pt x="2914141" y="73620"/>
                </a:lnTo>
                <a:lnTo>
                  <a:pt x="3088221" y="73620"/>
                </a:lnTo>
                <a:lnTo>
                  <a:pt x="3094073" y="66825"/>
                </a:lnTo>
                <a:lnTo>
                  <a:pt x="3052117" y="34941"/>
                </a:lnTo>
                <a:lnTo>
                  <a:pt x="3012295" y="15465"/>
                </a:lnTo>
                <a:lnTo>
                  <a:pt x="2968630" y="3884"/>
                </a:lnTo>
                <a:lnTo>
                  <a:pt x="2944869" y="973"/>
                </a:lnTo>
                <a:lnTo>
                  <a:pt x="2919932" y="0"/>
                </a:lnTo>
                <a:close/>
              </a:path>
              <a:path w="6031230" h="465454">
                <a:moveTo>
                  <a:pt x="3088221" y="73620"/>
                </a:moveTo>
                <a:lnTo>
                  <a:pt x="2920696" y="73620"/>
                </a:lnTo>
                <a:lnTo>
                  <a:pt x="2923125" y="73662"/>
                </a:lnTo>
                <a:lnTo>
                  <a:pt x="2925554" y="73777"/>
                </a:lnTo>
                <a:lnTo>
                  <a:pt x="2967605" y="80761"/>
                </a:lnTo>
                <a:lnTo>
                  <a:pt x="3020777" y="106615"/>
                </a:lnTo>
                <a:lnTo>
                  <a:pt x="3043750" y="125263"/>
                </a:lnTo>
                <a:lnTo>
                  <a:pt x="3088221" y="73620"/>
                </a:lnTo>
                <a:close/>
              </a:path>
              <a:path w="6031230" h="465454">
                <a:moveTo>
                  <a:pt x="3556436" y="1832"/>
                </a:moveTo>
                <a:lnTo>
                  <a:pt x="3497355" y="26815"/>
                </a:lnTo>
                <a:lnTo>
                  <a:pt x="3464606" y="78248"/>
                </a:lnTo>
                <a:lnTo>
                  <a:pt x="3459217" y="116620"/>
                </a:lnTo>
                <a:lnTo>
                  <a:pt x="3461292" y="135950"/>
                </a:lnTo>
                <a:lnTo>
                  <a:pt x="3479374" y="178635"/>
                </a:lnTo>
                <a:lnTo>
                  <a:pt x="3497003" y="199679"/>
                </a:lnTo>
                <a:lnTo>
                  <a:pt x="3492877" y="202705"/>
                </a:lnTo>
                <a:lnTo>
                  <a:pt x="3458987" y="228421"/>
                </a:lnTo>
                <a:lnTo>
                  <a:pt x="3422241" y="281821"/>
                </a:lnTo>
                <a:lnTo>
                  <a:pt x="3414511" y="338736"/>
                </a:lnTo>
                <a:lnTo>
                  <a:pt x="3420649" y="365915"/>
                </a:lnTo>
                <a:lnTo>
                  <a:pt x="3448414" y="413419"/>
                </a:lnTo>
                <a:lnTo>
                  <a:pt x="3491359" y="448593"/>
                </a:lnTo>
                <a:lnTo>
                  <a:pt x="3564890" y="463677"/>
                </a:lnTo>
                <a:lnTo>
                  <a:pt x="3605221" y="454215"/>
                </a:lnTo>
                <a:lnTo>
                  <a:pt x="3644030" y="429975"/>
                </a:lnTo>
                <a:lnTo>
                  <a:pt x="3678390" y="388375"/>
                </a:lnTo>
                <a:lnTo>
                  <a:pt x="3784409" y="388375"/>
                </a:lnTo>
                <a:lnTo>
                  <a:pt x="3783249" y="387140"/>
                </a:lnTo>
                <a:lnTo>
                  <a:pt x="3556436" y="387140"/>
                </a:lnTo>
                <a:lnTo>
                  <a:pt x="3544176" y="386313"/>
                </a:lnTo>
                <a:lnTo>
                  <a:pt x="3503880" y="361187"/>
                </a:lnTo>
                <a:lnTo>
                  <a:pt x="3492500" y="327361"/>
                </a:lnTo>
                <a:lnTo>
                  <a:pt x="3493179" y="316379"/>
                </a:lnTo>
                <a:lnTo>
                  <a:pt x="3515393" y="277435"/>
                </a:lnTo>
                <a:lnTo>
                  <a:pt x="3552823" y="253918"/>
                </a:lnTo>
                <a:lnTo>
                  <a:pt x="3658392" y="253918"/>
                </a:lnTo>
                <a:lnTo>
                  <a:pt x="3617837" y="210998"/>
                </a:lnTo>
                <a:lnTo>
                  <a:pt x="3626779" y="204726"/>
                </a:lnTo>
                <a:lnTo>
                  <a:pt x="3630905" y="201732"/>
                </a:lnTo>
                <a:lnTo>
                  <a:pt x="3659088" y="171422"/>
                </a:lnTo>
                <a:lnTo>
                  <a:pt x="3663024" y="162759"/>
                </a:lnTo>
                <a:lnTo>
                  <a:pt x="3568718" y="162759"/>
                </a:lnTo>
                <a:lnTo>
                  <a:pt x="3548516" y="144733"/>
                </a:lnTo>
                <a:lnTo>
                  <a:pt x="3533096" y="124227"/>
                </a:lnTo>
                <a:lnTo>
                  <a:pt x="3529433" y="102003"/>
                </a:lnTo>
                <a:lnTo>
                  <a:pt x="3544499" y="78824"/>
                </a:lnTo>
                <a:lnTo>
                  <a:pt x="3550507" y="74750"/>
                </a:lnTo>
                <a:lnTo>
                  <a:pt x="3556593" y="71882"/>
                </a:lnTo>
                <a:lnTo>
                  <a:pt x="3562687" y="70137"/>
                </a:lnTo>
                <a:lnTo>
                  <a:pt x="3568718" y="69432"/>
                </a:lnTo>
                <a:lnTo>
                  <a:pt x="3671784" y="69432"/>
                </a:lnTo>
                <a:lnTo>
                  <a:pt x="3671534" y="68209"/>
                </a:lnTo>
                <a:lnTo>
                  <a:pt x="3654912" y="38630"/>
                </a:lnTo>
                <a:lnTo>
                  <a:pt x="3629535" y="15924"/>
                </a:lnTo>
                <a:lnTo>
                  <a:pt x="3596384" y="2766"/>
                </a:lnTo>
                <a:lnTo>
                  <a:pt x="3556436" y="1832"/>
                </a:lnTo>
                <a:close/>
              </a:path>
              <a:path w="6031230" h="465454">
                <a:moveTo>
                  <a:pt x="3784409" y="388375"/>
                </a:moveTo>
                <a:lnTo>
                  <a:pt x="3678390" y="388375"/>
                </a:lnTo>
                <a:lnTo>
                  <a:pt x="3736870" y="450645"/>
                </a:lnTo>
                <a:lnTo>
                  <a:pt x="3842888" y="450645"/>
                </a:lnTo>
                <a:lnTo>
                  <a:pt x="3784409" y="388375"/>
                </a:lnTo>
                <a:close/>
              </a:path>
              <a:path w="6031230" h="465454">
                <a:moveTo>
                  <a:pt x="3658392" y="253918"/>
                </a:moveTo>
                <a:lnTo>
                  <a:pt x="3552823" y="253918"/>
                </a:lnTo>
                <a:lnTo>
                  <a:pt x="3627795" y="333644"/>
                </a:lnTo>
                <a:lnTo>
                  <a:pt x="3622426" y="341111"/>
                </a:lnTo>
                <a:lnTo>
                  <a:pt x="3594617" y="371592"/>
                </a:lnTo>
                <a:lnTo>
                  <a:pt x="3556436" y="387140"/>
                </a:lnTo>
                <a:lnTo>
                  <a:pt x="3783249" y="387140"/>
                </a:lnTo>
                <a:lnTo>
                  <a:pt x="3722410" y="322356"/>
                </a:lnTo>
                <a:lnTo>
                  <a:pt x="3756957" y="264588"/>
                </a:lnTo>
                <a:lnTo>
                  <a:pt x="3668474" y="264588"/>
                </a:lnTo>
                <a:lnTo>
                  <a:pt x="3658392" y="253918"/>
                </a:lnTo>
                <a:close/>
              </a:path>
              <a:path w="6031230" h="465454">
                <a:moveTo>
                  <a:pt x="3803496" y="186769"/>
                </a:moveTo>
                <a:lnTo>
                  <a:pt x="3715122" y="186769"/>
                </a:lnTo>
                <a:lnTo>
                  <a:pt x="3668474" y="264588"/>
                </a:lnTo>
                <a:lnTo>
                  <a:pt x="3756957" y="264588"/>
                </a:lnTo>
                <a:lnTo>
                  <a:pt x="3803496" y="186769"/>
                </a:lnTo>
                <a:close/>
              </a:path>
              <a:path w="6031230" h="465454">
                <a:moveTo>
                  <a:pt x="3671784" y="69432"/>
                </a:moveTo>
                <a:lnTo>
                  <a:pt x="3568718" y="69432"/>
                </a:lnTo>
                <a:lnTo>
                  <a:pt x="3574749" y="70137"/>
                </a:lnTo>
                <a:lnTo>
                  <a:pt x="3580843" y="71882"/>
                </a:lnTo>
                <a:lnTo>
                  <a:pt x="3586930" y="74750"/>
                </a:lnTo>
                <a:lnTo>
                  <a:pt x="3592937" y="78824"/>
                </a:lnTo>
                <a:lnTo>
                  <a:pt x="3608005" y="102003"/>
                </a:lnTo>
                <a:lnTo>
                  <a:pt x="3604344" y="124227"/>
                </a:lnTo>
                <a:lnTo>
                  <a:pt x="3588925" y="144733"/>
                </a:lnTo>
                <a:lnTo>
                  <a:pt x="3568718" y="162759"/>
                </a:lnTo>
                <a:lnTo>
                  <a:pt x="3663024" y="162759"/>
                </a:lnTo>
                <a:lnTo>
                  <a:pt x="3674601" y="137281"/>
                </a:lnTo>
                <a:lnTo>
                  <a:pt x="3678424" y="101985"/>
                </a:lnTo>
                <a:lnTo>
                  <a:pt x="3671784" y="69432"/>
                </a:lnTo>
                <a:close/>
              </a:path>
              <a:path w="6031230" h="465454">
                <a:moveTo>
                  <a:pt x="4925588" y="8889"/>
                </a:moveTo>
                <a:lnTo>
                  <a:pt x="4626141" y="8889"/>
                </a:lnTo>
                <a:lnTo>
                  <a:pt x="4626141" y="451483"/>
                </a:lnTo>
                <a:lnTo>
                  <a:pt x="4925588" y="451483"/>
                </a:lnTo>
                <a:lnTo>
                  <a:pt x="4925588" y="379391"/>
                </a:lnTo>
                <a:lnTo>
                  <a:pt x="4701919" y="379391"/>
                </a:lnTo>
                <a:lnTo>
                  <a:pt x="4701919" y="262243"/>
                </a:lnTo>
                <a:lnTo>
                  <a:pt x="4912583" y="262243"/>
                </a:lnTo>
                <a:lnTo>
                  <a:pt x="4912583" y="190151"/>
                </a:lnTo>
                <a:lnTo>
                  <a:pt x="4701919" y="190151"/>
                </a:lnTo>
                <a:lnTo>
                  <a:pt x="4701919" y="80992"/>
                </a:lnTo>
                <a:lnTo>
                  <a:pt x="4925588" y="80992"/>
                </a:lnTo>
                <a:lnTo>
                  <a:pt x="4925588" y="8889"/>
                </a:lnTo>
                <a:close/>
              </a:path>
              <a:path w="6031230" h="465454">
                <a:moveTo>
                  <a:pt x="4220122" y="9036"/>
                </a:moveTo>
                <a:lnTo>
                  <a:pt x="4143297" y="9036"/>
                </a:lnTo>
                <a:lnTo>
                  <a:pt x="4143297" y="451337"/>
                </a:lnTo>
                <a:lnTo>
                  <a:pt x="4220122" y="451337"/>
                </a:lnTo>
                <a:lnTo>
                  <a:pt x="4220122" y="322691"/>
                </a:lnTo>
                <a:lnTo>
                  <a:pt x="4299869" y="242380"/>
                </a:lnTo>
                <a:lnTo>
                  <a:pt x="4395202" y="242380"/>
                </a:lnTo>
                <a:lnTo>
                  <a:pt x="4383091" y="224883"/>
                </a:lnTo>
                <a:lnTo>
                  <a:pt x="4220122" y="224883"/>
                </a:lnTo>
                <a:lnTo>
                  <a:pt x="4220122" y="9036"/>
                </a:lnTo>
                <a:close/>
              </a:path>
              <a:path w="6031230" h="465454">
                <a:moveTo>
                  <a:pt x="4395202" y="242380"/>
                </a:moveTo>
                <a:lnTo>
                  <a:pt x="4299869" y="242380"/>
                </a:lnTo>
                <a:lnTo>
                  <a:pt x="4444430" y="451337"/>
                </a:lnTo>
                <a:lnTo>
                  <a:pt x="4539830" y="451337"/>
                </a:lnTo>
                <a:lnTo>
                  <a:pt x="4395202" y="242380"/>
                </a:lnTo>
                <a:close/>
              </a:path>
              <a:path w="6031230" h="465454">
                <a:moveTo>
                  <a:pt x="4529317" y="9036"/>
                </a:moveTo>
                <a:lnTo>
                  <a:pt x="4431561" y="9036"/>
                </a:lnTo>
                <a:lnTo>
                  <a:pt x="4220122" y="224883"/>
                </a:lnTo>
                <a:lnTo>
                  <a:pt x="4383091" y="224883"/>
                </a:lnTo>
                <a:lnTo>
                  <a:pt x="4355877" y="185565"/>
                </a:lnTo>
                <a:lnTo>
                  <a:pt x="4529317" y="903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TOP PRODUCTS-shoes</a:t>
            </a:r>
            <a:endParaRPr lang="zh-CN" altLang="en-US" dirty="0"/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0F2CD449-8542-4126-947B-8485C4E31029}"/>
              </a:ext>
            </a:extLst>
          </p:cNvPr>
          <p:cNvSpPr txBox="1"/>
          <p:nvPr/>
        </p:nvSpPr>
        <p:spPr>
          <a:xfrm>
            <a:off x="912162" y="9501173"/>
            <a:ext cx="13718238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月流水销量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鞋中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四款均为店铺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独家商品，除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雪地靴为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折外，其余均在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为非独家折扣商品，其中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为年货节活动折扣款、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仓调价款；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鞋类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整体折扣浓度高于包类，且主要由折扣独家带动。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A6B442F-F1A6-4A51-977F-88D6B2FEF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768" y="1846640"/>
            <a:ext cx="13207579" cy="742594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36B1D1F-D0F2-4EA7-9C49-9AD1A41DA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19148" y="2144532"/>
            <a:ext cx="2245299" cy="158760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1A863D1B-BC52-44FC-AE80-818F03516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98" y="3732132"/>
            <a:ext cx="2245237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0B0E9034-6747-4782-BE25-9F94950A1C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98" y="53197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B4AA8D-37BD-402D-9243-042B49341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98" y="69073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A2AFE6EE-CBD9-43F8-8229-77675AE01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1097" y="84949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89F68F08-E0C8-4179-9DE4-CD8D7B981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93284" y="1815633"/>
            <a:ext cx="1587600" cy="224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2">
            <a:extLst>
              <a:ext uri="{FF2B5EF4-FFF2-40B4-BE49-F238E27FC236}">
                <a16:creationId xmlns:a16="http://schemas.microsoft.com/office/drawing/2014/main" id="{DC03D258-3772-4609-AC5A-F0329B4FC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193284" y="3403233"/>
            <a:ext cx="1587600" cy="224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>
            <a:extLst>
              <a:ext uri="{FF2B5EF4-FFF2-40B4-BE49-F238E27FC236}">
                <a16:creationId xmlns:a16="http://schemas.microsoft.com/office/drawing/2014/main" id="{B544A28B-E5FD-4CB5-83E3-385AEABD1E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261396" y="4990834"/>
            <a:ext cx="1587600" cy="224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>
            <a:extLst>
              <a:ext uri="{FF2B5EF4-FFF2-40B4-BE49-F238E27FC236}">
                <a16:creationId xmlns:a16="http://schemas.microsoft.com/office/drawing/2014/main" id="{81DE723A-2C3F-4942-816B-97C71B802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2496" y="69073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8">
            <a:extLst>
              <a:ext uri="{FF2B5EF4-FFF2-40B4-BE49-F238E27FC236}">
                <a16:creationId xmlns:a16="http://schemas.microsoft.com/office/drawing/2014/main" id="{D719457C-CB5C-4CBC-B3A7-1F7306AC5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2496" y="8494932"/>
            <a:ext cx="2381400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26F749C9-4B59-4BFB-AD11-59747C691297}"/>
              </a:ext>
            </a:extLst>
          </p:cNvPr>
          <p:cNvSpPr/>
          <p:nvPr/>
        </p:nvSpPr>
        <p:spPr>
          <a:xfrm>
            <a:off x="14618219" y="2181408"/>
            <a:ext cx="450128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19B83D58-7430-4EA6-8C2B-015C41F347A6}"/>
              </a:ext>
            </a:extLst>
          </p:cNvPr>
          <p:cNvSpPr/>
          <p:nvPr/>
        </p:nvSpPr>
        <p:spPr>
          <a:xfrm>
            <a:off x="14618218" y="5307440"/>
            <a:ext cx="224593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8D93AF7-FDFF-42DB-B091-F0C6F46418BE}"/>
              </a:ext>
            </a:extLst>
          </p:cNvPr>
          <p:cNvSpPr/>
          <p:nvPr/>
        </p:nvSpPr>
        <p:spPr>
          <a:xfrm>
            <a:off x="14627638" y="8482640"/>
            <a:ext cx="2245931" cy="1563016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260670C-51A2-424B-8690-AD10130CC7C1}"/>
              </a:ext>
            </a:extLst>
          </p:cNvPr>
          <p:cNvSpPr/>
          <p:nvPr/>
        </p:nvSpPr>
        <p:spPr>
          <a:xfrm>
            <a:off x="16873569" y="3732130"/>
            <a:ext cx="2245931" cy="3138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FB2F0DF-E0D2-4BC8-A4E4-22EC45282713}"/>
              </a:ext>
            </a:extLst>
          </p:cNvPr>
          <p:cNvSpPr/>
          <p:nvPr/>
        </p:nvSpPr>
        <p:spPr>
          <a:xfrm>
            <a:off x="16864149" y="8482640"/>
            <a:ext cx="2245931" cy="15644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68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Campaign-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年货节</a:t>
            </a:r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9BD20458-AC12-438B-BC43-7CAD01AB976E}"/>
              </a:ext>
            </a:extLst>
          </p:cNvPr>
          <p:cNvSpPr txBox="1"/>
          <p:nvPr/>
        </p:nvSpPr>
        <p:spPr>
          <a:xfrm>
            <a:off x="1124064" y="7198966"/>
            <a:ext cx="6537501" cy="3803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唯品年货节销售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910w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1.24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起销售逐渐回正并反超，同比增幅在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。除客单仍较去年低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3%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外，流量及转化均呈现正向增长。流量在联投帮助下涨幅更加明显；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 活动款及非活动款比例为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11:89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。从品类层面来看，鞋包销量同比均为正向。鞋类增幅远大于包，达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41%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。主要依靠独家款及正价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RP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凉鞋及单鞋驱动。包类与去年相比头部款结构和产出差异较大。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鳄鱼纹凯莉包完成对去年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流浪包的销量反超，但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TOP2-10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销量依旧低于去年同层级商品，且由于头部款中存在折扣款及低价卡包，头部梯队件单价差异达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87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元。</a:t>
            </a:r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D304E41-72C5-44AE-A457-1A052566F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31986"/>
              </p:ext>
            </p:extLst>
          </p:nvPr>
        </p:nvGraphicFramePr>
        <p:xfrm>
          <a:off x="1140769" y="1804194"/>
          <a:ext cx="6520797" cy="1229748"/>
        </p:xfrm>
        <a:graphic>
          <a:graphicData uri="http://schemas.openxmlformats.org/drawingml/2006/table">
            <a:tbl>
              <a:tblPr/>
              <a:tblGrid>
                <a:gridCol w="802893">
                  <a:extLst>
                    <a:ext uri="{9D8B030D-6E8A-4147-A177-3AD203B41FA5}">
                      <a16:colId xmlns:a16="http://schemas.microsoft.com/office/drawing/2014/main" val="2986195431"/>
                    </a:ext>
                  </a:extLst>
                </a:gridCol>
                <a:gridCol w="1377939">
                  <a:extLst>
                    <a:ext uri="{9D8B030D-6E8A-4147-A177-3AD203B41FA5}">
                      <a16:colId xmlns:a16="http://schemas.microsoft.com/office/drawing/2014/main" val="2897328453"/>
                    </a:ext>
                  </a:extLst>
                </a:gridCol>
                <a:gridCol w="965642">
                  <a:extLst>
                    <a:ext uri="{9D8B030D-6E8A-4147-A177-3AD203B41FA5}">
                      <a16:colId xmlns:a16="http://schemas.microsoft.com/office/drawing/2014/main" val="3837779327"/>
                    </a:ext>
                  </a:extLst>
                </a:gridCol>
                <a:gridCol w="866648">
                  <a:extLst>
                    <a:ext uri="{9D8B030D-6E8A-4147-A177-3AD203B41FA5}">
                      <a16:colId xmlns:a16="http://schemas.microsoft.com/office/drawing/2014/main" val="279143762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144620651"/>
                    </a:ext>
                  </a:extLst>
                </a:gridCol>
                <a:gridCol w="623454">
                  <a:extLst>
                    <a:ext uri="{9D8B030D-6E8A-4147-A177-3AD203B41FA5}">
                      <a16:colId xmlns:a16="http://schemas.microsoft.com/office/drawing/2014/main" val="761992567"/>
                    </a:ext>
                  </a:extLst>
                </a:gridCol>
                <a:gridCol w="969821">
                  <a:extLst>
                    <a:ext uri="{9D8B030D-6E8A-4147-A177-3AD203B41FA5}">
                      <a16:colId xmlns:a16="http://schemas.microsoft.com/office/drawing/2014/main" val="4130187132"/>
                    </a:ext>
                  </a:extLst>
                </a:gridCol>
              </a:tblGrid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1.3-2.11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UV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TRAN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ATV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9464468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9,105,606.76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1,161,872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22,239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23,827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3274007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8,233,753.84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1,063,627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19,504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21,011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300388"/>
                  </a:ext>
                </a:extLst>
              </a:tr>
              <a:tr h="307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027195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3117D02-14BB-4B39-BE1A-4AB6C16548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612145"/>
              </p:ext>
            </p:extLst>
          </p:nvPr>
        </p:nvGraphicFramePr>
        <p:xfrm>
          <a:off x="1140769" y="3202925"/>
          <a:ext cx="6520796" cy="3918307"/>
        </p:xfrm>
        <a:graphic>
          <a:graphicData uri="http://schemas.openxmlformats.org/drawingml/2006/table">
            <a:tbl>
              <a:tblPr/>
              <a:tblGrid>
                <a:gridCol w="1372084">
                  <a:extLst>
                    <a:ext uri="{9D8B030D-6E8A-4147-A177-3AD203B41FA5}">
                      <a16:colId xmlns:a16="http://schemas.microsoft.com/office/drawing/2014/main" val="1183945993"/>
                    </a:ext>
                  </a:extLst>
                </a:gridCol>
                <a:gridCol w="1042736">
                  <a:extLst>
                    <a:ext uri="{9D8B030D-6E8A-4147-A177-3AD203B41FA5}">
                      <a16:colId xmlns:a16="http://schemas.microsoft.com/office/drawing/2014/main" val="3958304730"/>
                    </a:ext>
                  </a:extLst>
                </a:gridCol>
                <a:gridCol w="1111392">
                  <a:extLst>
                    <a:ext uri="{9D8B030D-6E8A-4147-A177-3AD203B41FA5}">
                      <a16:colId xmlns:a16="http://schemas.microsoft.com/office/drawing/2014/main" val="3705738349"/>
                    </a:ext>
                  </a:extLst>
                </a:gridCol>
                <a:gridCol w="987904">
                  <a:extLst>
                    <a:ext uri="{9D8B030D-6E8A-4147-A177-3AD203B41FA5}">
                      <a16:colId xmlns:a16="http://schemas.microsoft.com/office/drawing/2014/main" val="762989605"/>
                    </a:ext>
                  </a:extLst>
                </a:gridCol>
                <a:gridCol w="1142265">
                  <a:extLst>
                    <a:ext uri="{9D8B030D-6E8A-4147-A177-3AD203B41FA5}">
                      <a16:colId xmlns:a16="http://schemas.microsoft.com/office/drawing/2014/main" val="2655731894"/>
                    </a:ext>
                  </a:extLst>
                </a:gridCol>
                <a:gridCol w="864415">
                  <a:extLst>
                    <a:ext uri="{9D8B030D-6E8A-4147-A177-3AD203B41FA5}">
                      <a16:colId xmlns:a16="http://schemas.microsoft.com/office/drawing/2014/main" val="1681800220"/>
                    </a:ext>
                  </a:extLst>
                </a:gridCol>
              </a:tblGrid>
              <a:tr h="23290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1.3-2.11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Type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9261830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BAGS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1,834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545,913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253702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1,513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480,794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4421900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14825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6,301,417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6623406"/>
                  </a:ext>
                </a:extLst>
              </a:tr>
              <a:tr h="232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18,172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7,328,125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202226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SHOES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185,747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340865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463,174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298610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1,039,659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384188"/>
                  </a:ext>
                </a:extLst>
              </a:tr>
              <a:tr h="23290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4,936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1,688,580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422098"/>
                  </a:ext>
                </a:extLst>
              </a:tr>
              <a:tr h="22605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ACC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2,369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845752"/>
                  </a:ext>
                </a:extLst>
              </a:tr>
              <a:tr h="2260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14,300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401378"/>
                  </a:ext>
                </a:extLst>
              </a:tr>
              <a:tr h="19865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72,233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7125554"/>
                  </a:ext>
                </a:extLst>
              </a:tr>
              <a:tr h="2055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88,902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195626"/>
                  </a:ext>
                </a:extLst>
              </a:tr>
              <a:tr h="2055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Grandtotal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23,827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9,105,607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077859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734028.96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7266314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958269.14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5125009"/>
                  </a:ext>
                </a:extLst>
              </a:tr>
              <a:tr h="19865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非活动款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18126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7413308.66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3875392"/>
                  </a:ext>
                </a:extLst>
              </a:tr>
              <a:tr h="205506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独家款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705097.54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3129135"/>
                  </a:ext>
                </a:extLst>
              </a:tr>
            </a:tbl>
          </a:graphicData>
        </a:graphic>
      </p:graphicFrame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C95B78F7-A21A-4224-AA17-8F4A8FD7A1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367982"/>
              </p:ext>
            </p:extLst>
          </p:nvPr>
        </p:nvGraphicFramePr>
        <p:xfrm>
          <a:off x="7919196" y="1583495"/>
          <a:ext cx="3184071" cy="343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id="{D49DBFF0-6B12-40E8-B347-3B87447A8D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9084190"/>
              </p:ext>
            </p:extLst>
          </p:nvPr>
        </p:nvGraphicFramePr>
        <p:xfrm>
          <a:off x="11213833" y="1583495"/>
          <a:ext cx="3243034" cy="3431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362B5B3-0D09-46E8-A1F9-CFA48AABF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617458"/>
              </p:ext>
            </p:extLst>
          </p:nvPr>
        </p:nvGraphicFramePr>
        <p:xfrm>
          <a:off x="7919196" y="5162078"/>
          <a:ext cx="6537501" cy="5193434"/>
        </p:xfrm>
        <a:graphic>
          <a:graphicData uri="http://schemas.openxmlformats.org/drawingml/2006/table">
            <a:tbl>
              <a:tblPr/>
              <a:tblGrid>
                <a:gridCol w="979248">
                  <a:extLst>
                    <a:ext uri="{9D8B030D-6E8A-4147-A177-3AD203B41FA5}">
                      <a16:colId xmlns:a16="http://schemas.microsoft.com/office/drawing/2014/main" val="2556896122"/>
                    </a:ext>
                  </a:extLst>
                </a:gridCol>
                <a:gridCol w="910574">
                  <a:extLst>
                    <a:ext uri="{9D8B030D-6E8A-4147-A177-3AD203B41FA5}">
                      <a16:colId xmlns:a16="http://schemas.microsoft.com/office/drawing/2014/main" val="568542015"/>
                    </a:ext>
                  </a:extLst>
                </a:gridCol>
                <a:gridCol w="968396">
                  <a:extLst>
                    <a:ext uri="{9D8B030D-6E8A-4147-A177-3AD203B41FA5}">
                      <a16:colId xmlns:a16="http://schemas.microsoft.com/office/drawing/2014/main" val="1855437992"/>
                    </a:ext>
                  </a:extLst>
                </a:gridCol>
                <a:gridCol w="810378">
                  <a:extLst>
                    <a:ext uri="{9D8B030D-6E8A-4147-A177-3AD203B41FA5}">
                      <a16:colId xmlns:a16="http://schemas.microsoft.com/office/drawing/2014/main" val="1245607152"/>
                    </a:ext>
                  </a:extLst>
                </a:gridCol>
                <a:gridCol w="1006849">
                  <a:extLst>
                    <a:ext uri="{9D8B030D-6E8A-4147-A177-3AD203B41FA5}">
                      <a16:colId xmlns:a16="http://schemas.microsoft.com/office/drawing/2014/main" val="972165471"/>
                    </a:ext>
                  </a:extLst>
                </a:gridCol>
                <a:gridCol w="1006850">
                  <a:extLst>
                    <a:ext uri="{9D8B030D-6E8A-4147-A177-3AD203B41FA5}">
                      <a16:colId xmlns:a16="http://schemas.microsoft.com/office/drawing/2014/main" val="197790353"/>
                    </a:ext>
                  </a:extLst>
                </a:gridCol>
                <a:gridCol w="855206">
                  <a:extLst>
                    <a:ext uri="{9D8B030D-6E8A-4147-A177-3AD203B41FA5}">
                      <a16:colId xmlns:a16="http://schemas.microsoft.com/office/drawing/2014/main" val="1393867539"/>
                    </a:ext>
                  </a:extLst>
                </a:gridCol>
              </a:tblGrid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三级分类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 QTY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 QTY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 LFL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Y-26 SALES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Y-25 SALES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LFL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8874867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女单鞋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1972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704230.64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585173.62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4548462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女凉鞋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266964.6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98634.82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184079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女拖鞋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80392.82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65742.02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4880869"/>
                  </a:ext>
                </a:extLst>
              </a:tr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女休闲鞋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140801.92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74756.12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3401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女靴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496189.84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370270.58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34%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295151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单肩包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14063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14315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5896484.8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6096908.8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63052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卡包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446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59728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43648.58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1517305"/>
                  </a:ext>
                </a:extLst>
              </a:tr>
              <a:tr h="38893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钱包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120619.4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74199.54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98243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手拿包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17341.64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20502.64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600759"/>
                  </a:ext>
                </a:extLst>
              </a:tr>
              <a:tr h="37749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手提包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2157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1648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967340.7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660545.56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344862"/>
                  </a:ext>
                </a:extLst>
              </a:tr>
              <a:tr h="33174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双肩包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265756.5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126356.24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619537"/>
                  </a:ext>
                </a:extLst>
              </a:tr>
              <a:tr h="34317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胸包</a:t>
                      </a:r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</a:t>
                      </a:r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腰包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853.58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17015.32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-95%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19704"/>
                  </a:ext>
                </a:extLst>
              </a:tr>
              <a:tr h="331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23827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9105606.76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8233753.84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193592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D80ECDF5-DB29-40E3-A7CB-10F9C205D3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07978" y="1583495"/>
            <a:ext cx="4415386" cy="877201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Uv</a:t>
            </a:r>
            <a:r>
              <a:rPr lang="en-US" altLang="zh-CN" dirty="0"/>
              <a:t> LFL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31849" y="8843317"/>
            <a:ext cx="18440401" cy="2120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同比去年整体流量提升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，站内外流量均呈现正向增长，站内主要依靠特区品牌扶持缩小免费流量差距并通过联投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自投模式提升付费引流能力，站外则由于今年持续提报平台联投，而去年存在联投断档（双旦联投于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结束，情人节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&amp;3.8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双节联投于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2.8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开始），进而带动整体站外流量提升；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从两年流量趋势来看，由于春节时间差异，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月前中期免费流量整体与去年相近，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1.22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开始差距逐渐拉大，尤其是特区品牌扶持流量占比较高的首页渠道，增幅达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54%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，拉动整体免费端流量提升。付费端因今年连续提报联投，占用部分自投预算，导致联投空档期自投预算偏低。而去年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后几乎整月均依靠自投维持付费流量，因此前中期存在较为明显的流量缺口，进而影响整月付费流量同比呈负向。但进入去年春节周期后，今年依托情人节鞋包专场联投获取流量增量，一定程度缩小了流量差距。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96FF300-BC20-44CD-A16A-57D89610DB5B}"/>
              </a:ext>
            </a:extLst>
          </p:cNvPr>
          <p:cNvGrpSpPr/>
          <p:nvPr/>
        </p:nvGrpSpPr>
        <p:grpSpPr>
          <a:xfrm>
            <a:off x="1987549" y="3062843"/>
            <a:ext cx="15887698" cy="3109300"/>
            <a:chOff x="1835149" y="3504860"/>
            <a:chExt cx="15887698" cy="3109300"/>
          </a:xfrm>
        </p:grpSpPr>
        <p:graphicFrame>
          <p:nvGraphicFramePr>
            <p:cNvPr id="6" name="图表 5">
              <a:extLst>
                <a:ext uri="{FF2B5EF4-FFF2-40B4-BE49-F238E27FC236}">
                  <a16:creationId xmlns:a16="http://schemas.microsoft.com/office/drawing/2014/main" id="{9E956034-C7D5-4672-9EDD-255B9129584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16172368"/>
                </p:ext>
              </p:extLst>
            </p:nvPr>
          </p:nvGraphicFramePr>
          <p:xfrm>
            <a:off x="1835149" y="3504860"/>
            <a:ext cx="7613651" cy="31093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4" name="图表 13">
              <a:extLst>
                <a:ext uri="{FF2B5EF4-FFF2-40B4-BE49-F238E27FC236}">
                  <a16:creationId xmlns:a16="http://schemas.microsoft.com/office/drawing/2014/main" id="{AE2F86BD-F910-4BB5-B846-C8F2D80071B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30142157"/>
                </p:ext>
              </p:extLst>
            </p:nvPr>
          </p:nvGraphicFramePr>
          <p:xfrm>
            <a:off x="9601200" y="3504860"/>
            <a:ext cx="8121647" cy="31093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22AF65EC-E0DD-4AB0-9C30-9A5ED33C43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206602"/>
              </p:ext>
            </p:extLst>
          </p:nvPr>
        </p:nvGraphicFramePr>
        <p:xfrm>
          <a:off x="1835149" y="1557195"/>
          <a:ext cx="16160753" cy="1465080"/>
        </p:xfrm>
        <a:graphic>
          <a:graphicData uri="http://schemas.openxmlformats.org/drawingml/2006/table">
            <a:tbl>
              <a:tblPr/>
              <a:tblGrid>
                <a:gridCol w="855763">
                  <a:extLst>
                    <a:ext uri="{9D8B030D-6E8A-4147-A177-3AD203B41FA5}">
                      <a16:colId xmlns:a16="http://schemas.microsoft.com/office/drawing/2014/main" val="235511389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734968394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175079504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1288005356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1503094043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3284059250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737716964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3710314413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2225988774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164629049"/>
                    </a:ext>
                  </a:extLst>
                </a:gridCol>
                <a:gridCol w="1530499">
                  <a:extLst>
                    <a:ext uri="{9D8B030D-6E8A-4147-A177-3AD203B41FA5}">
                      <a16:colId xmlns:a16="http://schemas.microsoft.com/office/drawing/2014/main" val="3267558177"/>
                    </a:ext>
                  </a:extLst>
                </a:gridCol>
              </a:tblGrid>
              <a:tr h="363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Year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站内付费流量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站内付费</a:t>
                      </a:r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站内自然流量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站内免费</a:t>
                      </a:r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站外付费流量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站外付费</a:t>
                      </a:r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站外免费流量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站外免费</a:t>
                      </a:r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5618242"/>
                  </a:ext>
                </a:extLst>
              </a:tr>
              <a:tr h="3638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788,501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116,201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672,300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80,658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9,684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70,974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777947"/>
                  </a:ext>
                </a:extLst>
              </a:tr>
              <a:tr h="3638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761,129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169,301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591,828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74,530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677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73,853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3055434"/>
                  </a:ext>
                </a:extLst>
              </a:tr>
              <a:tr h="3734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1330%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1222%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236803"/>
                  </a:ext>
                </a:extLst>
              </a:tr>
            </a:tbl>
          </a:graphicData>
        </a:graphic>
      </p:graphicFrame>
      <p:grpSp>
        <p:nvGrpSpPr>
          <p:cNvPr id="26" name="组合 25">
            <a:extLst>
              <a:ext uri="{FF2B5EF4-FFF2-40B4-BE49-F238E27FC236}">
                <a16:creationId xmlns:a16="http://schemas.microsoft.com/office/drawing/2014/main" id="{5445399C-76DC-4324-9346-33B8ABE2407F}"/>
              </a:ext>
            </a:extLst>
          </p:cNvPr>
          <p:cNvGrpSpPr/>
          <p:nvPr/>
        </p:nvGrpSpPr>
        <p:grpSpPr>
          <a:xfrm>
            <a:off x="1987549" y="6093856"/>
            <a:ext cx="16160750" cy="2729245"/>
            <a:chOff x="1835149" y="6567155"/>
            <a:chExt cx="16160750" cy="2729245"/>
          </a:xfrm>
        </p:grpSpPr>
        <p:graphicFrame>
          <p:nvGraphicFramePr>
            <p:cNvPr id="17" name="图表 16">
              <a:extLst>
                <a:ext uri="{FF2B5EF4-FFF2-40B4-BE49-F238E27FC236}">
                  <a16:creationId xmlns:a16="http://schemas.microsoft.com/office/drawing/2014/main" id="{E62131F2-FF10-4D9A-8D00-26DC3026481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68764777"/>
                </p:ext>
              </p:extLst>
            </p:nvPr>
          </p:nvGraphicFramePr>
          <p:xfrm>
            <a:off x="1835149" y="6614159"/>
            <a:ext cx="7766051" cy="26822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21" name="图表 20">
              <a:extLst>
                <a:ext uri="{FF2B5EF4-FFF2-40B4-BE49-F238E27FC236}">
                  <a16:creationId xmlns:a16="http://schemas.microsoft.com/office/drawing/2014/main" id="{FF4255CF-B72F-4288-AA0D-AD355325E01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31511165"/>
                </p:ext>
              </p:extLst>
            </p:nvPr>
          </p:nvGraphicFramePr>
          <p:xfrm>
            <a:off x="9601199" y="6575498"/>
            <a:ext cx="4472631" cy="27100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aphicFrame>
          <p:nvGraphicFramePr>
            <p:cNvPr id="24" name="图表 23">
              <a:extLst>
                <a:ext uri="{FF2B5EF4-FFF2-40B4-BE49-F238E27FC236}">
                  <a16:creationId xmlns:a16="http://schemas.microsoft.com/office/drawing/2014/main" id="{702D1371-750A-4B78-89EE-744479DB171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76792298"/>
                </p:ext>
              </p:extLst>
            </p:nvPr>
          </p:nvGraphicFramePr>
          <p:xfrm>
            <a:off x="13524699" y="6567155"/>
            <a:ext cx="4471200" cy="27108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60 WAREHOUSE</a:t>
            </a:r>
            <a:endParaRPr lang="zh-CN" altLang="en-US" dirty="0"/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927ABCAA-6EDA-4DD8-B8FC-8142BF43AE4D}"/>
              </a:ext>
            </a:extLst>
          </p:cNvPr>
          <p:cNvSpPr txBox="1"/>
          <p:nvPr/>
        </p:nvSpPr>
        <p:spPr>
          <a:xfrm>
            <a:off x="12114720" y="5085241"/>
            <a:ext cx="7173076" cy="5548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仓商品共售出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6,453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件，其中仅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仓有货商品售出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1175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件，占比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仓商品总销售额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244W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，占比全店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37%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。销量环比上月下滑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，包类销量下滑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，鞋类下滑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3%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。包类缺口主要集中在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折以下及无折扣两个主要区间的商品，鞋类缺口则主要集中在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折以下及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7-8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折区间商品；</a:t>
            </a:r>
            <a:endParaRPr lang="en-US" altLang="zh-CN" dirty="0"/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箱包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中包含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款折扣独家，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中包含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款折扣单品，其中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仓统一调价款，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均为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独家款；鞋类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折扣浓度高于包，其中一半为折扣商品。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仓调价款，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后恢复原价；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ESS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独家款；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为年货节活动折扣商品。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ACC2B9A-8A8C-417E-AD40-79DDE796EC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8312" y="1273675"/>
            <a:ext cx="9007476" cy="30953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E37D10C-6DE8-4979-8888-F15EA70EF8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8612" y="4583023"/>
            <a:ext cx="4962525" cy="65532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C0068B6-4D10-4E12-8D67-F8FC3F0438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5437" y="4583023"/>
            <a:ext cx="4953000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82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LIVEstream</a:t>
            </a:r>
            <a:endParaRPr lang="zh-CN" altLang="en-US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EE79553-F933-41A1-810E-0F3CF597BC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390252"/>
              </p:ext>
            </p:extLst>
          </p:nvPr>
        </p:nvGraphicFramePr>
        <p:xfrm>
          <a:off x="1341272" y="1883910"/>
          <a:ext cx="17421553" cy="1286012"/>
        </p:xfrm>
        <a:graphic>
          <a:graphicData uri="http://schemas.openxmlformats.org/drawingml/2006/table">
            <a:tbl>
              <a:tblPr/>
              <a:tblGrid>
                <a:gridCol w="1206286">
                  <a:extLst>
                    <a:ext uri="{9D8B030D-6E8A-4147-A177-3AD203B41FA5}">
                      <a16:colId xmlns:a16="http://schemas.microsoft.com/office/drawing/2014/main" val="1713524023"/>
                    </a:ext>
                  </a:extLst>
                </a:gridCol>
                <a:gridCol w="1716638">
                  <a:extLst>
                    <a:ext uri="{9D8B030D-6E8A-4147-A177-3AD203B41FA5}">
                      <a16:colId xmlns:a16="http://schemas.microsoft.com/office/drawing/2014/main" val="2721180175"/>
                    </a:ext>
                  </a:extLst>
                </a:gridCol>
                <a:gridCol w="1739835">
                  <a:extLst>
                    <a:ext uri="{9D8B030D-6E8A-4147-A177-3AD203B41FA5}">
                      <a16:colId xmlns:a16="http://schemas.microsoft.com/office/drawing/2014/main" val="3720558705"/>
                    </a:ext>
                  </a:extLst>
                </a:gridCol>
                <a:gridCol w="1206286">
                  <a:extLst>
                    <a:ext uri="{9D8B030D-6E8A-4147-A177-3AD203B41FA5}">
                      <a16:colId xmlns:a16="http://schemas.microsoft.com/office/drawing/2014/main" val="333600115"/>
                    </a:ext>
                  </a:extLst>
                </a:gridCol>
                <a:gridCol w="1206286">
                  <a:extLst>
                    <a:ext uri="{9D8B030D-6E8A-4147-A177-3AD203B41FA5}">
                      <a16:colId xmlns:a16="http://schemas.microsoft.com/office/drawing/2014/main" val="3494065658"/>
                    </a:ext>
                  </a:extLst>
                </a:gridCol>
                <a:gridCol w="1995011">
                  <a:extLst>
                    <a:ext uri="{9D8B030D-6E8A-4147-A177-3AD203B41FA5}">
                      <a16:colId xmlns:a16="http://schemas.microsoft.com/office/drawing/2014/main" val="2106514820"/>
                    </a:ext>
                  </a:extLst>
                </a:gridCol>
                <a:gridCol w="1948616">
                  <a:extLst>
                    <a:ext uri="{9D8B030D-6E8A-4147-A177-3AD203B41FA5}">
                      <a16:colId xmlns:a16="http://schemas.microsoft.com/office/drawing/2014/main" val="539992588"/>
                    </a:ext>
                  </a:extLst>
                </a:gridCol>
                <a:gridCol w="1461462">
                  <a:extLst>
                    <a:ext uri="{9D8B030D-6E8A-4147-A177-3AD203B41FA5}">
                      <a16:colId xmlns:a16="http://schemas.microsoft.com/office/drawing/2014/main" val="4104182211"/>
                    </a:ext>
                  </a:extLst>
                </a:gridCol>
                <a:gridCol w="1580233">
                  <a:extLst>
                    <a:ext uri="{9D8B030D-6E8A-4147-A177-3AD203B41FA5}">
                      <a16:colId xmlns:a16="http://schemas.microsoft.com/office/drawing/2014/main" val="2938141990"/>
                    </a:ext>
                  </a:extLst>
                </a:gridCol>
                <a:gridCol w="1343025">
                  <a:extLst>
                    <a:ext uri="{9D8B030D-6E8A-4147-A177-3AD203B41FA5}">
                      <a16:colId xmlns:a16="http://schemas.microsoft.com/office/drawing/2014/main" val="465491402"/>
                    </a:ext>
                  </a:extLst>
                </a:gridCol>
                <a:gridCol w="2017875">
                  <a:extLst>
                    <a:ext uri="{9D8B030D-6E8A-4147-A177-3AD203B41FA5}">
                      <a16:colId xmlns:a16="http://schemas.microsoft.com/office/drawing/2014/main" val="1453920582"/>
                    </a:ext>
                  </a:extLst>
                </a:gridCol>
              </a:tblGrid>
              <a:tr h="32150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月份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累计观看人数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直播渗透率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购买人数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转化率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直播时段销售额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总引导销售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品牌客户数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品牌新客数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新客占比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新增品牌入会人数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953799"/>
                  </a:ext>
                </a:extLst>
              </a:tr>
              <a:tr h="3215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Dec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46,106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1,393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528,399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686,669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1,393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336299"/>
                  </a:ext>
                </a:extLst>
              </a:tr>
              <a:tr h="3215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Jan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55,238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1,340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469,263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576,781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1,340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1070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43668"/>
                  </a:ext>
                </a:extLst>
              </a:tr>
              <a:tr h="3215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307141"/>
                  </a:ext>
                </a:extLst>
              </a:tr>
            </a:tbl>
          </a:graphicData>
        </a:graphic>
      </p:graphicFrame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E0037FE6-95AC-4FC4-9D56-3EED53C1BC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6302712"/>
              </p:ext>
            </p:extLst>
          </p:nvPr>
        </p:nvGraphicFramePr>
        <p:xfrm>
          <a:off x="3350681" y="3269323"/>
          <a:ext cx="13402733" cy="3134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:a16="http://schemas.microsoft.com/office/drawing/2014/main" id="{D5D79463-3020-4B2C-9D80-2A5BB73BBACA}"/>
              </a:ext>
            </a:extLst>
          </p:cNvPr>
          <p:cNvGrpSpPr/>
          <p:nvPr/>
        </p:nvGrpSpPr>
        <p:grpSpPr>
          <a:xfrm>
            <a:off x="683261" y="6920612"/>
            <a:ext cx="10262215" cy="4023309"/>
            <a:chOff x="508557" y="6920613"/>
            <a:chExt cx="10262215" cy="4023309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C58C03E8-6BE8-4EDC-83C7-D2E2A045766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45375627"/>
                </p:ext>
              </p:extLst>
            </p:nvPr>
          </p:nvGraphicFramePr>
          <p:xfrm>
            <a:off x="508557" y="6920613"/>
            <a:ext cx="4993885" cy="402330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8768174E-D466-482D-ADE3-5C632BDF2B1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63927504"/>
                </p:ext>
              </p:extLst>
            </p:nvPr>
          </p:nvGraphicFramePr>
          <p:xfrm>
            <a:off x="4620126" y="6920613"/>
            <a:ext cx="6150646" cy="37794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14" name="TextBox 10">
            <a:extLst>
              <a:ext uri="{FF2B5EF4-FFF2-40B4-BE49-F238E27FC236}">
                <a16:creationId xmlns:a16="http://schemas.microsoft.com/office/drawing/2014/main" id="{9CC1314D-7D33-44E2-B8F7-604552C6AF94}"/>
              </a:ext>
            </a:extLst>
          </p:cNvPr>
          <p:cNvSpPr txBox="1"/>
          <p:nvPr/>
        </p:nvSpPr>
        <p:spPr>
          <a:xfrm>
            <a:off x="11248858" y="6503401"/>
            <a:ext cx="7616374" cy="4613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本月直播累计观看人数</a:t>
            </a:r>
            <a:r>
              <a:rPr lang="en-US" altLang="zh-CN" dirty="0"/>
              <a:t>5.5w+</a:t>
            </a:r>
            <a:r>
              <a:rPr lang="zh-CN" altLang="en-US" dirty="0"/>
              <a:t>，直播渗透率</a:t>
            </a:r>
            <a:r>
              <a:rPr lang="en-US" altLang="zh-CN" dirty="0"/>
              <a:t>8.88%</a:t>
            </a:r>
            <a:r>
              <a:rPr lang="zh-CN" altLang="en-US" dirty="0"/>
              <a:t>，环比下滑</a:t>
            </a:r>
            <a:r>
              <a:rPr lang="en-US" altLang="zh-CN" dirty="0"/>
              <a:t>22%</a:t>
            </a:r>
            <a:r>
              <a:rPr lang="zh-CN" altLang="en-US" dirty="0"/>
              <a:t>；转化率</a:t>
            </a:r>
            <a:r>
              <a:rPr lang="en-US" altLang="zh-CN" dirty="0"/>
              <a:t>2.43%</a:t>
            </a:r>
            <a:r>
              <a:rPr lang="zh-CN" altLang="en-US" dirty="0"/>
              <a:t>，环比下滑</a:t>
            </a:r>
            <a:r>
              <a:rPr lang="en-US" altLang="zh-CN" dirty="0"/>
              <a:t>20%</a:t>
            </a:r>
            <a:r>
              <a:rPr lang="zh-CN" altLang="en-US" dirty="0"/>
              <a:t>；总引导销售</a:t>
            </a:r>
            <a:r>
              <a:rPr lang="en-US" altLang="zh-CN" dirty="0"/>
              <a:t>57w+</a:t>
            </a:r>
            <a:r>
              <a:rPr lang="zh-CN" altLang="en-US" dirty="0"/>
              <a:t>，环比下滑</a:t>
            </a:r>
            <a:r>
              <a:rPr lang="en-US" altLang="zh-CN" dirty="0"/>
              <a:t>16%</a:t>
            </a:r>
            <a:r>
              <a:rPr lang="zh-CN" altLang="en-US" dirty="0"/>
              <a:t>，品牌新客数</a:t>
            </a:r>
            <a:r>
              <a:rPr lang="en-US" altLang="zh-CN" dirty="0"/>
              <a:t>1,070</a:t>
            </a:r>
            <a:r>
              <a:rPr lang="zh-CN" altLang="en-US" dirty="0"/>
              <a:t>，环比提升</a:t>
            </a:r>
            <a:r>
              <a:rPr lang="en-US" altLang="zh-CN" dirty="0"/>
              <a:t>1%</a:t>
            </a:r>
            <a:r>
              <a:rPr lang="zh-CN" altLang="en-US" dirty="0"/>
              <a:t>，新客占比</a:t>
            </a:r>
            <a:r>
              <a:rPr lang="en-US" altLang="zh-CN" dirty="0"/>
              <a:t>80%</a:t>
            </a:r>
            <a:r>
              <a:rPr lang="zh-CN" altLang="en-US" dirty="0"/>
              <a:t>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从直播分日趋势来看，引导销售额于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1.25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达到当月峰值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2.7w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，周末整体直播效果优于工作日。渗透率则在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达到当月峰值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11.86%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，主要由于元旦假期后销售回暖导致；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直播间鞋包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qty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占比：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7:92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，鞋类销售贡献稍有回升。女凉鞋中缎面蝴蝶结高跟鞋补货，且个别春季新品尖头高跟鞋贡献增量，销量环比提升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243%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。同时单鞋及女靴受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独家款及年货节活动带动，销量也均呈现上升趋势。包类份额缩减主要由于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月存在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铆钉波士顿包站外引流增量，导致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月单肩包类目销量出现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30%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以上下滑。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43704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LIVEstream</a:t>
            </a:r>
            <a:endParaRPr lang="zh-CN" altLang="en-US" dirty="0"/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956441FC-FE67-4BBF-9F13-943C0AFB10C3}"/>
              </a:ext>
            </a:extLst>
          </p:cNvPr>
          <p:cNvSpPr txBox="1"/>
          <p:nvPr/>
        </p:nvSpPr>
        <p:spPr>
          <a:xfrm>
            <a:off x="1936750" y="9389805"/>
            <a:ext cx="1623060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鞋包直播间有销售商品款数总计</a:t>
            </a:r>
            <a:r>
              <a:rPr lang="en-US" altLang="zh-CN" dirty="0"/>
              <a:t>227</a:t>
            </a:r>
            <a:r>
              <a:rPr lang="zh-CN" altLang="en-US" dirty="0"/>
              <a:t>款，箱包占比</a:t>
            </a:r>
            <a:r>
              <a:rPr lang="en-US" altLang="zh-CN" dirty="0"/>
              <a:t>78%</a:t>
            </a:r>
            <a:r>
              <a:rPr lang="zh-CN" altLang="en-US" dirty="0"/>
              <a:t>，鞋占比</a:t>
            </a:r>
            <a:r>
              <a:rPr lang="en-US" altLang="zh-CN" dirty="0"/>
              <a:t>18%</a:t>
            </a:r>
            <a:r>
              <a:rPr lang="zh-CN" altLang="en-US" dirty="0"/>
              <a:t>，配饰占比</a:t>
            </a:r>
            <a:r>
              <a:rPr lang="en-US" altLang="zh-CN" dirty="0"/>
              <a:t>4%</a:t>
            </a:r>
            <a:r>
              <a:rPr lang="zh-CN" altLang="en-US" dirty="0"/>
              <a:t>。销售方面环比</a:t>
            </a:r>
            <a:r>
              <a:rPr lang="en-US" altLang="zh-CN" dirty="0"/>
              <a:t>12</a:t>
            </a:r>
            <a:r>
              <a:rPr lang="zh-CN" altLang="en-US" dirty="0"/>
              <a:t>月，包类及配饰均有下滑，鞋类整体销售份额及销售绝对值均呈上升趋势，</a:t>
            </a:r>
            <a:r>
              <a:rPr lang="en-US" altLang="zh-CN" dirty="0"/>
              <a:t>ESS</a:t>
            </a:r>
            <a:r>
              <a:rPr lang="zh-CN" altLang="en-US" dirty="0"/>
              <a:t>独家策略及头部尖货回补带动整体鞋类销售上涨；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直播间销量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包袋中包含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独家商品。低价卡包排位有所上升；鞋类头部款折扣浓度高于包，有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独家商品上榜，折扣力度集中在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折。独家雪地靴则于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WK4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大范围降温期间销售存在明显增长。正价尖货缎面蝴蝶结高跟补货后重回直播头部梯队。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77F1F7D4-A097-4FC0-8DE6-DCFC05BB06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0717437"/>
              </p:ext>
            </p:extLst>
          </p:nvPr>
        </p:nvGraphicFramePr>
        <p:xfrm>
          <a:off x="2171701" y="1875631"/>
          <a:ext cx="15995649" cy="1539081"/>
        </p:xfrm>
        <a:graphic>
          <a:graphicData uri="http://schemas.openxmlformats.org/drawingml/2006/table">
            <a:tbl>
              <a:tblPr/>
              <a:tblGrid>
                <a:gridCol w="800099">
                  <a:extLst>
                    <a:ext uri="{9D8B030D-6E8A-4147-A177-3AD203B41FA5}">
                      <a16:colId xmlns:a16="http://schemas.microsoft.com/office/drawing/2014/main" val="554141855"/>
                    </a:ext>
                  </a:extLst>
                </a:gridCol>
                <a:gridCol w="928688">
                  <a:extLst>
                    <a:ext uri="{9D8B030D-6E8A-4147-A177-3AD203B41FA5}">
                      <a16:colId xmlns:a16="http://schemas.microsoft.com/office/drawing/2014/main" val="2680924906"/>
                    </a:ext>
                  </a:extLst>
                </a:gridCol>
                <a:gridCol w="1085850">
                  <a:extLst>
                    <a:ext uri="{9D8B030D-6E8A-4147-A177-3AD203B41FA5}">
                      <a16:colId xmlns:a16="http://schemas.microsoft.com/office/drawing/2014/main" val="4160660027"/>
                    </a:ext>
                  </a:extLst>
                </a:gridCol>
                <a:gridCol w="1285875">
                  <a:extLst>
                    <a:ext uri="{9D8B030D-6E8A-4147-A177-3AD203B41FA5}">
                      <a16:colId xmlns:a16="http://schemas.microsoft.com/office/drawing/2014/main" val="846541162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2573761106"/>
                    </a:ext>
                  </a:extLst>
                </a:gridCol>
                <a:gridCol w="1071562">
                  <a:extLst>
                    <a:ext uri="{9D8B030D-6E8A-4147-A177-3AD203B41FA5}">
                      <a16:colId xmlns:a16="http://schemas.microsoft.com/office/drawing/2014/main" val="3033107238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2150641221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3977092642"/>
                    </a:ext>
                  </a:extLst>
                </a:gridCol>
                <a:gridCol w="1300163">
                  <a:extLst>
                    <a:ext uri="{9D8B030D-6E8A-4147-A177-3AD203B41FA5}">
                      <a16:colId xmlns:a16="http://schemas.microsoft.com/office/drawing/2014/main" val="2552130832"/>
                    </a:ext>
                  </a:extLst>
                </a:gridCol>
                <a:gridCol w="1328737">
                  <a:extLst>
                    <a:ext uri="{9D8B030D-6E8A-4147-A177-3AD203B41FA5}">
                      <a16:colId xmlns:a16="http://schemas.microsoft.com/office/drawing/2014/main" val="1002678465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2316340203"/>
                    </a:ext>
                  </a:extLst>
                </a:gridCol>
                <a:gridCol w="1508805">
                  <a:extLst>
                    <a:ext uri="{9D8B030D-6E8A-4147-A177-3AD203B41FA5}">
                      <a16:colId xmlns:a16="http://schemas.microsoft.com/office/drawing/2014/main" val="2240766020"/>
                    </a:ext>
                  </a:extLst>
                </a:gridCol>
                <a:gridCol w="621680">
                  <a:extLst>
                    <a:ext uri="{9D8B030D-6E8A-4147-A177-3AD203B41FA5}">
                      <a16:colId xmlns:a16="http://schemas.microsoft.com/office/drawing/2014/main" val="2354366294"/>
                    </a:ext>
                  </a:extLst>
                </a:gridCol>
                <a:gridCol w="1092140">
                  <a:extLst>
                    <a:ext uri="{9D8B030D-6E8A-4147-A177-3AD203B41FA5}">
                      <a16:colId xmlns:a16="http://schemas.microsoft.com/office/drawing/2014/main" val="1438381160"/>
                    </a:ext>
                  </a:extLst>
                </a:gridCol>
              </a:tblGrid>
              <a:tr h="3219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Article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Article%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直播</a:t>
                      </a: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QTY LFL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SALES LFL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品牌新客数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品牌新客数</a:t>
                      </a:r>
                      <a:r>
                        <a:rPr lang="en-US" altLang="zh-CN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品牌新客数 </a:t>
                      </a:r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LFL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ASP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ASP LFL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8302528"/>
                  </a:ext>
                </a:extLst>
              </a:tr>
              <a:tr h="2983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箱包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543404.31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1246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049489"/>
                  </a:ext>
                </a:extLst>
              </a:tr>
              <a:tr h="2983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鞋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31881.31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2654962"/>
                  </a:ext>
                </a:extLst>
              </a:tr>
              <a:tr h="2983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配饰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1866.49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9697392"/>
                  </a:ext>
                </a:extLst>
              </a:tr>
              <a:tr h="3219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1760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577152.11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1334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B05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3353390"/>
                  </a:ext>
                </a:extLst>
              </a:tr>
            </a:tbl>
          </a:graphicData>
        </a:graphic>
      </p:graphicFrame>
      <p:pic>
        <p:nvPicPr>
          <p:cNvPr id="2" name="图片 1">
            <a:extLst>
              <a:ext uri="{FF2B5EF4-FFF2-40B4-BE49-F238E27FC236}">
                <a16:creationId xmlns:a16="http://schemas.microsoft.com/office/drawing/2014/main" id="{09386072-171F-4635-AF38-3ED94838B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312" y="3716208"/>
            <a:ext cx="87534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54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OTD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1AFED779-4C43-4F88-A041-AD13758A64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452862"/>
              </p:ext>
            </p:extLst>
          </p:nvPr>
        </p:nvGraphicFramePr>
        <p:xfrm>
          <a:off x="1708151" y="1750218"/>
          <a:ext cx="16687798" cy="2629277"/>
        </p:xfrm>
        <a:graphic>
          <a:graphicData uri="http://schemas.openxmlformats.org/drawingml/2006/table">
            <a:tbl>
              <a:tblPr/>
              <a:tblGrid>
                <a:gridCol w="1256998">
                  <a:extLst>
                    <a:ext uri="{9D8B030D-6E8A-4147-A177-3AD203B41FA5}">
                      <a16:colId xmlns:a16="http://schemas.microsoft.com/office/drawing/2014/main" val="1794403232"/>
                    </a:ext>
                  </a:extLst>
                </a:gridCol>
                <a:gridCol w="1005598">
                  <a:extLst>
                    <a:ext uri="{9D8B030D-6E8A-4147-A177-3AD203B41FA5}">
                      <a16:colId xmlns:a16="http://schemas.microsoft.com/office/drawing/2014/main" val="675417370"/>
                    </a:ext>
                  </a:extLst>
                </a:gridCol>
                <a:gridCol w="1346783">
                  <a:extLst>
                    <a:ext uri="{9D8B030D-6E8A-4147-A177-3AD203B41FA5}">
                      <a16:colId xmlns:a16="http://schemas.microsoft.com/office/drawing/2014/main" val="2870265828"/>
                    </a:ext>
                  </a:extLst>
                </a:gridCol>
                <a:gridCol w="1185170">
                  <a:extLst>
                    <a:ext uri="{9D8B030D-6E8A-4147-A177-3AD203B41FA5}">
                      <a16:colId xmlns:a16="http://schemas.microsoft.com/office/drawing/2014/main" val="965795125"/>
                    </a:ext>
                  </a:extLst>
                </a:gridCol>
                <a:gridCol w="1436569">
                  <a:extLst>
                    <a:ext uri="{9D8B030D-6E8A-4147-A177-3AD203B41FA5}">
                      <a16:colId xmlns:a16="http://schemas.microsoft.com/office/drawing/2014/main" val="3277638713"/>
                    </a:ext>
                  </a:extLst>
                </a:gridCol>
                <a:gridCol w="843984">
                  <a:extLst>
                    <a:ext uri="{9D8B030D-6E8A-4147-A177-3AD203B41FA5}">
                      <a16:colId xmlns:a16="http://schemas.microsoft.com/office/drawing/2014/main" val="4135311454"/>
                    </a:ext>
                  </a:extLst>
                </a:gridCol>
                <a:gridCol w="933770">
                  <a:extLst>
                    <a:ext uri="{9D8B030D-6E8A-4147-A177-3AD203B41FA5}">
                      <a16:colId xmlns:a16="http://schemas.microsoft.com/office/drawing/2014/main" val="2765810853"/>
                    </a:ext>
                  </a:extLst>
                </a:gridCol>
                <a:gridCol w="1328826">
                  <a:extLst>
                    <a:ext uri="{9D8B030D-6E8A-4147-A177-3AD203B41FA5}">
                      <a16:colId xmlns:a16="http://schemas.microsoft.com/office/drawing/2014/main" val="137488583"/>
                    </a:ext>
                  </a:extLst>
                </a:gridCol>
                <a:gridCol w="1598183">
                  <a:extLst>
                    <a:ext uri="{9D8B030D-6E8A-4147-A177-3AD203B41FA5}">
                      <a16:colId xmlns:a16="http://schemas.microsoft.com/office/drawing/2014/main" val="3784686372"/>
                    </a:ext>
                  </a:extLst>
                </a:gridCol>
                <a:gridCol w="1598183">
                  <a:extLst>
                    <a:ext uri="{9D8B030D-6E8A-4147-A177-3AD203B41FA5}">
                      <a16:colId xmlns:a16="http://schemas.microsoft.com/office/drawing/2014/main" val="2301604791"/>
                    </a:ext>
                  </a:extLst>
                </a:gridCol>
                <a:gridCol w="1361354">
                  <a:extLst>
                    <a:ext uri="{9D8B030D-6E8A-4147-A177-3AD203B41FA5}">
                      <a16:colId xmlns:a16="http://schemas.microsoft.com/office/drawing/2014/main" val="3082645191"/>
                    </a:ext>
                  </a:extLst>
                </a:gridCol>
                <a:gridCol w="1346326">
                  <a:extLst>
                    <a:ext uri="{9D8B030D-6E8A-4147-A177-3AD203B41FA5}">
                      <a16:colId xmlns:a16="http://schemas.microsoft.com/office/drawing/2014/main" val="2874045814"/>
                    </a:ext>
                  </a:extLst>
                </a:gridCol>
                <a:gridCol w="1446054">
                  <a:extLst>
                    <a:ext uri="{9D8B030D-6E8A-4147-A177-3AD203B41FA5}">
                      <a16:colId xmlns:a16="http://schemas.microsoft.com/office/drawing/2014/main" val="222714518"/>
                    </a:ext>
                  </a:extLst>
                </a:gridCol>
              </a:tblGrid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渠道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花费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曝光量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点击量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商品详情页</a:t>
                      </a:r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点击均价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天加购数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天成交客户数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天成交新客数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天新客率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天销售额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</a:t>
                      </a:r>
                      <a:r>
                        <a:rPr lang="zh-CN" alt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天成交</a:t>
                      </a:r>
                      <a:r>
                        <a:rPr lang="en-US" sz="1400" b="0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797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4974695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Target-Max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7,686.58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546,567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13,805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13,515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2,325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80.47%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135,150.49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593909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唯智展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6,496.23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6548929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唯直达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8862.79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1194364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23043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21,708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4153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84.64%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217699.27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0916518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唯触点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4,217.66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226,772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8,375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8,104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1,257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211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74,853.29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215996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腾讯广告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637433"/>
                  </a:ext>
                </a:extLst>
              </a:tr>
              <a:tr h="37561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20,767.03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1,967,703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45,223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43,327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0.46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7,935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1,140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914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434,199.28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20.9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1659197"/>
                  </a:ext>
                </a:extLst>
              </a:tr>
            </a:tbl>
          </a:graphicData>
        </a:graphic>
      </p:graphicFrame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94147115-4DB3-4F8F-BE8B-ACF405F9E3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85731142"/>
              </p:ext>
            </p:extLst>
          </p:nvPr>
        </p:nvGraphicFramePr>
        <p:xfrm>
          <a:off x="1332524" y="4856865"/>
          <a:ext cx="17439052" cy="3844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FE9DEE-C209-41DC-AF8C-E7253E3624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16340"/>
              </p:ext>
            </p:extLst>
          </p:nvPr>
        </p:nvGraphicFramePr>
        <p:xfrm>
          <a:off x="1332520" y="9029700"/>
          <a:ext cx="17439055" cy="1428750"/>
        </p:xfrm>
        <a:graphic>
          <a:graphicData uri="http://schemas.openxmlformats.org/drawingml/2006/table">
            <a:tbl>
              <a:tblPr/>
              <a:tblGrid>
                <a:gridCol w="703424">
                  <a:extLst>
                    <a:ext uri="{9D8B030D-6E8A-4147-A177-3AD203B41FA5}">
                      <a16:colId xmlns:a16="http://schemas.microsoft.com/office/drawing/2014/main" val="3532399550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46724543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246176556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2813690344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3248194550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3283243486"/>
                    </a:ext>
                  </a:extLst>
                </a:gridCol>
                <a:gridCol w="586187">
                  <a:extLst>
                    <a:ext uri="{9D8B030D-6E8A-4147-A177-3AD203B41FA5}">
                      <a16:colId xmlns:a16="http://schemas.microsoft.com/office/drawing/2014/main" val="3887024353"/>
                    </a:ext>
                  </a:extLst>
                </a:gridCol>
                <a:gridCol w="361482">
                  <a:extLst>
                    <a:ext uri="{9D8B030D-6E8A-4147-A177-3AD203B41FA5}">
                      <a16:colId xmlns:a16="http://schemas.microsoft.com/office/drawing/2014/main" val="459793094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3028407156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3615294303"/>
                    </a:ext>
                  </a:extLst>
                </a:gridCol>
                <a:gridCol w="586187">
                  <a:extLst>
                    <a:ext uri="{9D8B030D-6E8A-4147-A177-3AD203B41FA5}">
                      <a16:colId xmlns:a16="http://schemas.microsoft.com/office/drawing/2014/main" val="4088002692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10514791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131367484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4214892365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2302882472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362677072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22895477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885322353"/>
                    </a:ext>
                  </a:extLst>
                </a:gridCol>
                <a:gridCol w="586187">
                  <a:extLst>
                    <a:ext uri="{9D8B030D-6E8A-4147-A177-3AD203B41FA5}">
                      <a16:colId xmlns:a16="http://schemas.microsoft.com/office/drawing/2014/main" val="799014880"/>
                    </a:ext>
                  </a:extLst>
                </a:gridCol>
                <a:gridCol w="361482">
                  <a:extLst>
                    <a:ext uri="{9D8B030D-6E8A-4147-A177-3AD203B41FA5}">
                      <a16:colId xmlns:a16="http://schemas.microsoft.com/office/drawing/2014/main" val="2303051808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1336739384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2584843534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89215061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29110158"/>
                    </a:ext>
                  </a:extLst>
                </a:gridCol>
                <a:gridCol w="928129">
                  <a:extLst>
                    <a:ext uri="{9D8B030D-6E8A-4147-A177-3AD203B41FA5}">
                      <a16:colId xmlns:a16="http://schemas.microsoft.com/office/drawing/2014/main" val="3303730640"/>
                    </a:ext>
                  </a:extLst>
                </a:gridCol>
                <a:gridCol w="644805">
                  <a:extLst>
                    <a:ext uri="{9D8B030D-6E8A-4147-A177-3AD203B41FA5}">
                      <a16:colId xmlns:a16="http://schemas.microsoft.com/office/drawing/2014/main" val="3080448634"/>
                    </a:ext>
                  </a:extLst>
                </a:gridCol>
                <a:gridCol w="390791">
                  <a:extLst>
                    <a:ext uri="{9D8B030D-6E8A-4147-A177-3AD203B41FA5}">
                      <a16:colId xmlns:a16="http://schemas.microsoft.com/office/drawing/2014/main" val="305277944"/>
                    </a:ext>
                  </a:extLst>
                </a:gridCol>
                <a:gridCol w="537338">
                  <a:extLst>
                    <a:ext uri="{9D8B030D-6E8A-4147-A177-3AD203B41FA5}">
                      <a16:colId xmlns:a16="http://schemas.microsoft.com/office/drawing/2014/main" val="2295829090"/>
                    </a:ext>
                  </a:extLst>
                </a:gridCol>
              </a:tblGrid>
              <a:tr h="4762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TGM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唯智展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唯触点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唯直达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腾讯广告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唯享客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A0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5811122"/>
                  </a:ext>
                </a:extLst>
              </a:tr>
              <a:tr h="4762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Investment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Return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ROI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新客率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370565"/>
                  </a:ext>
                </a:extLst>
              </a:tr>
              <a:tr h="4762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Jan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7,687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135,150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6,496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4,218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74,853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17.7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8,863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217,699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24.6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15,920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420,469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26.4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36,687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854,668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23.3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93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6170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Membership</a:t>
            </a:r>
            <a:endParaRPr lang="zh-CN" altLang="en-US" dirty="0"/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689B18B3-85DF-4190-BA23-3533DD22DADA}"/>
              </a:ext>
            </a:extLst>
          </p:cNvPr>
          <p:cNvSpPr txBox="1"/>
          <p:nvPr/>
        </p:nvSpPr>
        <p:spPr>
          <a:xfrm>
            <a:off x="1127914" y="9188746"/>
            <a:ext cx="17848270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本月会员总数</a:t>
            </a:r>
            <a:r>
              <a:rPr lang="en-US" altLang="zh-CN" dirty="0"/>
              <a:t>53.31W</a:t>
            </a:r>
            <a:r>
              <a:rPr lang="zh-CN" altLang="en-US" dirty="0"/>
              <a:t>，招募会员数</a:t>
            </a:r>
            <a:r>
              <a:rPr lang="en-US" altLang="zh-CN" dirty="0"/>
              <a:t>1.1W</a:t>
            </a:r>
            <a:r>
              <a:rPr lang="zh-CN" altLang="en-US" dirty="0"/>
              <a:t>，环比增加</a:t>
            </a:r>
            <a:r>
              <a:rPr lang="en-US" altLang="zh-CN" dirty="0"/>
              <a:t>410</a:t>
            </a:r>
            <a:r>
              <a:rPr lang="zh-CN" altLang="en-US" dirty="0"/>
              <a:t>人。退会会员数</a:t>
            </a:r>
            <a:r>
              <a:rPr lang="en-US" altLang="zh-CN" dirty="0"/>
              <a:t>23</a:t>
            </a:r>
            <a:r>
              <a:rPr lang="zh-CN" altLang="en-US" dirty="0"/>
              <a:t>，回访会员数</a:t>
            </a:r>
            <a:r>
              <a:rPr lang="en-US" altLang="zh-CN" dirty="0"/>
              <a:t>8.34W</a:t>
            </a:r>
            <a:r>
              <a:rPr lang="zh-CN" altLang="en-US" dirty="0"/>
              <a:t>，环比增加</a:t>
            </a:r>
            <a:r>
              <a:rPr lang="en-US" altLang="zh-CN" dirty="0"/>
              <a:t>1,023</a:t>
            </a:r>
            <a:r>
              <a:rPr lang="zh-CN" altLang="en-US" dirty="0"/>
              <a:t>，会员销售额</a:t>
            </a:r>
            <a:r>
              <a:rPr lang="en-US" altLang="zh-CN" dirty="0"/>
              <a:t>326.3W</a:t>
            </a:r>
            <a:r>
              <a:rPr lang="zh-CN" altLang="en-US" dirty="0"/>
              <a:t>，占比</a:t>
            </a:r>
            <a:r>
              <a:rPr lang="en-US" altLang="zh-CN" dirty="0"/>
              <a:t>61%</a:t>
            </a:r>
            <a:r>
              <a:rPr lang="zh-CN" altLang="en-US" dirty="0"/>
              <a:t>，环比减少</a:t>
            </a:r>
            <a:r>
              <a:rPr lang="en-US" altLang="zh-CN" dirty="0"/>
              <a:t>37.09W</a:t>
            </a:r>
            <a:r>
              <a:rPr lang="zh-CN" altLang="en-US" dirty="0"/>
              <a:t>，人均消费</a:t>
            </a:r>
            <a:r>
              <a:rPr lang="en-US" altLang="zh-CN" dirty="0"/>
              <a:t>394.23</a:t>
            </a:r>
            <a:r>
              <a:rPr lang="zh-CN" altLang="en-US" dirty="0"/>
              <a:t>元，环比下滑</a:t>
            </a:r>
            <a:r>
              <a:rPr lang="en-US" altLang="zh-CN" dirty="0"/>
              <a:t>68</a:t>
            </a:r>
            <a:r>
              <a:rPr lang="zh-CN" altLang="en-US" dirty="0"/>
              <a:t>元，会员转化率在</a:t>
            </a:r>
            <a:r>
              <a:rPr lang="en-US" altLang="zh-CN" dirty="0"/>
              <a:t>1.11</a:t>
            </a:r>
            <a:r>
              <a:rPr lang="zh-CN" altLang="en-US" dirty="0"/>
              <a:t>达到峰值</a:t>
            </a:r>
            <a:r>
              <a:rPr lang="en-US" altLang="zh-CN" dirty="0"/>
              <a:t>5.39%</a:t>
            </a:r>
            <a:r>
              <a:rPr lang="zh-CN" altLang="en-US" dirty="0"/>
              <a:t>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细分各入会渠道效果，商详加购气泡共计引导入会人数达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4917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人，占比总量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45%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。商详页优惠浮层、品牌会员页整体、订单结算页、直播间、其他等渠道引导入会人数环比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月有所提升，尤其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其他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渠道，环比增幅达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17%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C9CF840-35CD-4073-83A2-A8B6BC37B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72" y="1487670"/>
            <a:ext cx="11302956" cy="21336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CD9C38F-CFEB-4672-9929-69F6AC8121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0668" y="3747132"/>
            <a:ext cx="14482763" cy="27586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6DE06B8-9A84-4EF0-8400-DCB0FFEEF1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724" y="6709452"/>
            <a:ext cx="4171921" cy="22755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491D889-1B6F-40DF-952D-187BE589E8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0431" y="6631535"/>
            <a:ext cx="876300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return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B3276CB2-E8DE-4023-B038-EDF99BB8BF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4811258"/>
              </p:ext>
            </p:extLst>
          </p:nvPr>
        </p:nvGraphicFramePr>
        <p:xfrm>
          <a:off x="679451" y="5894730"/>
          <a:ext cx="7797876" cy="4354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图片 3">
            <a:extLst>
              <a:ext uri="{FF2B5EF4-FFF2-40B4-BE49-F238E27FC236}">
                <a16:creationId xmlns:a16="http://schemas.microsoft.com/office/drawing/2014/main" id="{B685E4AB-88CC-40F1-84EF-48946C956A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180" y="2205274"/>
            <a:ext cx="15133739" cy="32035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B2AEDF6-CD4C-4544-B202-5B50B05FE6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9018" y="5894730"/>
            <a:ext cx="10946575" cy="43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74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rank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AFFD91-EA98-4F30-90C4-2916EE9F34B9}"/>
              </a:ext>
            </a:extLst>
          </p:cNvPr>
          <p:cNvSpPr txBox="1"/>
          <p:nvPr/>
        </p:nvSpPr>
        <p:spPr>
          <a:xfrm>
            <a:off x="2262505" y="1457370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BAGS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3D1A4BF-9E8B-4470-AA2A-F9B67CE84779}"/>
              </a:ext>
            </a:extLst>
          </p:cNvPr>
          <p:cNvSpPr txBox="1"/>
          <p:nvPr/>
        </p:nvSpPr>
        <p:spPr>
          <a:xfrm>
            <a:off x="2262505" y="2969367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SHOES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873E3ECD-2EFC-4CF2-9A45-8551C47AD45D}"/>
              </a:ext>
            </a:extLst>
          </p:cNvPr>
          <p:cNvSpPr txBox="1"/>
          <p:nvPr/>
        </p:nvSpPr>
        <p:spPr>
          <a:xfrm>
            <a:off x="2262504" y="4658293"/>
            <a:ext cx="16439834" cy="87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/>
              <a:t>品牌</a:t>
            </a:r>
            <a:r>
              <a:rPr lang="zh-CN" altLang="en-US" dirty="0"/>
              <a:t>箱包 销售额排名为：第 </a:t>
            </a:r>
            <a:r>
              <a:rPr lang="en-US" altLang="zh-CN" dirty="0"/>
              <a:t>5 </a:t>
            </a:r>
            <a:r>
              <a:rPr lang="zh-CN" altLang="en-US" dirty="0"/>
              <a:t>名， 与上期一样 ，环比 </a:t>
            </a:r>
            <a:r>
              <a:rPr lang="en-US" altLang="zh-CN" dirty="0"/>
              <a:t>+0.77% </a:t>
            </a:r>
            <a:r>
              <a:rPr lang="zh-CN" altLang="en-US" dirty="0"/>
              <a:t>，销售量、浏览流量、点击率、加购转化率、购买转化率排名名次下降；</a:t>
            </a:r>
            <a:endParaRPr lang="en-US" altLang="zh-CN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800" dirty="0"/>
              <a:t>品牌</a:t>
            </a:r>
            <a:r>
              <a:rPr lang="zh-CN" altLang="en-US" dirty="0"/>
              <a:t>女鞋 销售额排名为：第 </a:t>
            </a:r>
            <a:r>
              <a:rPr lang="en-US" altLang="zh-CN" dirty="0"/>
              <a:t>125 </a:t>
            </a:r>
            <a:r>
              <a:rPr lang="zh-CN" altLang="en-US" dirty="0"/>
              <a:t>名， 上升 </a:t>
            </a:r>
            <a:r>
              <a:rPr lang="en-US" altLang="zh-CN" dirty="0"/>
              <a:t>5 </a:t>
            </a:r>
            <a:r>
              <a:rPr lang="zh-CN" altLang="en-US" dirty="0"/>
              <a:t>名次 ，环比 </a:t>
            </a:r>
            <a:r>
              <a:rPr lang="en-US" altLang="zh-CN" dirty="0"/>
              <a:t>+6.77% </a:t>
            </a:r>
            <a:r>
              <a:rPr lang="zh-CN" altLang="en-US" dirty="0"/>
              <a:t>，销售量、浏览流量、点击率、加购转化率、购买转化率排名上升；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C2FDC7FB-F06E-4FB9-B72D-F718917827FF}"/>
              </a:ext>
            </a:extLst>
          </p:cNvPr>
          <p:cNvSpPr txBox="1"/>
          <p:nvPr/>
        </p:nvSpPr>
        <p:spPr>
          <a:xfrm>
            <a:off x="14577467" y="6094280"/>
            <a:ext cx="4124871" cy="378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箱包行业</a:t>
            </a:r>
            <a:r>
              <a:rPr lang="zh-CN" altLang="en-US" dirty="0"/>
              <a:t>销售榜中（销售指数降序），共有品牌</a:t>
            </a:r>
            <a:r>
              <a:rPr lang="en-US" altLang="zh-CN" dirty="0"/>
              <a:t>20</a:t>
            </a:r>
            <a:r>
              <a:rPr lang="zh-CN" altLang="en-US" dirty="0"/>
              <a:t>款商品， 最高排在第</a:t>
            </a:r>
            <a:r>
              <a:rPr lang="en-US" altLang="zh-CN" dirty="0"/>
              <a:t>17</a:t>
            </a:r>
            <a:r>
              <a:rPr lang="zh-CN" altLang="en-US" dirty="0"/>
              <a:t>位。其中包含</a:t>
            </a:r>
            <a:r>
              <a:rPr lang="en-US" altLang="zh-CN" dirty="0"/>
              <a:t>4</a:t>
            </a:r>
            <a:r>
              <a:rPr lang="zh-CN" altLang="en-US" dirty="0"/>
              <a:t>款</a:t>
            </a:r>
            <a:r>
              <a:rPr lang="en-US" altLang="zh-CN" dirty="0"/>
              <a:t>ESS/60</a:t>
            </a:r>
            <a:r>
              <a:rPr lang="zh-CN" altLang="en-US" dirty="0"/>
              <a:t>仓调价折扣商品，其中折扣</a:t>
            </a:r>
            <a:r>
              <a:rPr lang="en-US" altLang="zh-CN" dirty="0"/>
              <a:t>TOP1</a:t>
            </a:r>
            <a:r>
              <a:rPr lang="zh-CN" altLang="en-US" dirty="0"/>
              <a:t>为唯品到色独家。女鞋虽暂无商品进入行业销售</a:t>
            </a:r>
            <a:r>
              <a:rPr lang="en-US" altLang="zh-CN" dirty="0"/>
              <a:t>TOP500</a:t>
            </a:r>
            <a:r>
              <a:rPr lang="zh-CN" altLang="en-US" dirty="0"/>
              <a:t>，但女凉鞋细分类目中有</a:t>
            </a:r>
            <a:r>
              <a:rPr lang="en-US" altLang="zh-CN" dirty="0"/>
              <a:t>10</a:t>
            </a:r>
            <a:r>
              <a:rPr lang="zh-CN" altLang="en-US" dirty="0"/>
              <a:t>款进入行业销售榜单。其中包含</a:t>
            </a:r>
            <a:r>
              <a:rPr lang="en-US" altLang="zh-CN" dirty="0"/>
              <a:t>1</a:t>
            </a:r>
            <a:r>
              <a:rPr lang="zh-CN" altLang="en-US" dirty="0"/>
              <a:t>款春季新品及</a:t>
            </a:r>
            <a:r>
              <a:rPr lang="en-US" altLang="zh-CN" dirty="0"/>
              <a:t>2</a:t>
            </a:r>
            <a:r>
              <a:rPr lang="zh-CN" altLang="en-US" dirty="0"/>
              <a:t>款</a:t>
            </a:r>
            <a:r>
              <a:rPr lang="en-US" altLang="zh-CN" dirty="0"/>
              <a:t>ESS</a:t>
            </a:r>
            <a:r>
              <a:rPr lang="zh-CN" altLang="en-US" dirty="0"/>
              <a:t>折扣凉鞋。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7CF3B7D-C602-48EB-A288-DEB8D8501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519" y="5620898"/>
            <a:ext cx="4002823" cy="722857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id="{D764F24C-8264-4228-9411-4DEC5C056523}"/>
              </a:ext>
            </a:extLst>
          </p:cNvPr>
          <p:cNvGrpSpPr/>
          <p:nvPr/>
        </p:nvGrpSpPr>
        <p:grpSpPr>
          <a:xfrm>
            <a:off x="6266464" y="5620898"/>
            <a:ext cx="8005645" cy="722857"/>
            <a:chOff x="6779085" y="5620898"/>
            <a:chExt cx="8005645" cy="722857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3CB83428-774A-40A4-8BC5-34629B635A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79085" y="5620898"/>
              <a:ext cx="4002823" cy="722857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id="{C17C7BB5-FD0D-4A02-8C87-65F6AB6E5F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781907" y="5620898"/>
              <a:ext cx="4002823" cy="722857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1F43408-8F18-4C8C-ACD5-129C74E8CB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2504" y="1868415"/>
            <a:ext cx="14887575" cy="10414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41B2668-926E-459E-87F8-E32AC8E08F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504" y="3426195"/>
            <a:ext cx="14887575" cy="104709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80FE68C-6EF5-498E-8855-90AFB4E3A1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5519" y="6379253"/>
            <a:ext cx="4002823" cy="88577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96458F0-03CA-433E-8EB8-B77D0FEC7C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5519" y="7265032"/>
            <a:ext cx="4002823" cy="89076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95FD046-C1DA-4640-81A5-B74C02800B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65518" y="8150811"/>
            <a:ext cx="3977620" cy="87395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E05B850-2426-45D5-864F-1421D4BC9A3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65518" y="9024767"/>
            <a:ext cx="4000029" cy="873956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8FE94BA5-F7C3-4015-BA8E-E01638086E0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65518" y="9878194"/>
            <a:ext cx="4000025" cy="87395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E3D9DCCE-ABA0-44DC-AC0E-5745B979348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54234" y="6343755"/>
            <a:ext cx="3980399" cy="88577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97881F2A-2771-47DB-84F6-33866A493C9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54234" y="7268628"/>
            <a:ext cx="4199191" cy="88218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AB943D6-5C06-42A5-B9F4-71C7591757B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66464" y="8150810"/>
            <a:ext cx="4000025" cy="87395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DC87712-80BB-4D29-B727-8EA809F1E7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251439" y="9003221"/>
            <a:ext cx="3900020" cy="87395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AA0EFC61-B95D-466B-9BAD-05C2E1229E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251435" y="9868797"/>
            <a:ext cx="3806664" cy="831708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AB5920D-8A33-4F17-A356-99EF7A308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120795" y="6343753"/>
            <a:ext cx="3914687" cy="882183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31E8A207-9AEC-49FD-BA6C-10B73EDEB05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120795" y="7209441"/>
            <a:ext cx="4099817" cy="890768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BD0CB5B-51AE-4815-AD04-39257AEE55A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120795" y="8177868"/>
            <a:ext cx="4143934" cy="882182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DFFC9A6E-A248-4A04-8B5B-27C279097724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20795" y="9024765"/>
            <a:ext cx="4067203" cy="882182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1D27A887-CDC1-4DAD-9706-EC4C96F17C6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0120795" y="9885334"/>
            <a:ext cx="4143934" cy="905397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id="{0DAD8E29-85CB-4354-A446-CEF420474747}"/>
              </a:ext>
            </a:extLst>
          </p:cNvPr>
          <p:cNvSpPr/>
          <p:nvPr/>
        </p:nvSpPr>
        <p:spPr>
          <a:xfrm>
            <a:off x="6291668" y="9003221"/>
            <a:ext cx="3900020" cy="8574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67D0CB86-FE27-49E0-AA03-167E3BCEFCDC}"/>
              </a:ext>
            </a:extLst>
          </p:cNvPr>
          <p:cNvSpPr/>
          <p:nvPr/>
        </p:nvSpPr>
        <p:spPr>
          <a:xfrm>
            <a:off x="2165517" y="7251547"/>
            <a:ext cx="4085917" cy="85741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6D8E7517-8FE3-4B74-91C5-9557733966BE}"/>
              </a:ext>
            </a:extLst>
          </p:cNvPr>
          <p:cNvSpPr/>
          <p:nvPr/>
        </p:nvSpPr>
        <p:spPr>
          <a:xfrm>
            <a:off x="10176663" y="8141055"/>
            <a:ext cx="4124870" cy="873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339EF589-B102-4CDE-870B-DB561995D2C2}"/>
              </a:ext>
            </a:extLst>
          </p:cNvPr>
          <p:cNvSpPr/>
          <p:nvPr/>
        </p:nvSpPr>
        <p:spPr>
          <a:xfrm>
            <a:off x="10176663" y="9879792"/>
            <a:ext cx="4124870" cy="8739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MoNTHLY</a:t>
            </a:r>
            <a:r>
              <a:rPr lang="en-US" dirty="0"/>
              <a:t> SALES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t>2</a:t>
            </a:fld>
            <a:endParaRPr lang="en-SG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C18EDA3-3ECC-4C7A-9846-84165CB90818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210050" y="1402842"/>
            <a:ext cx="11684000" cy="329044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BD5245F-4942-4BF0-B421-33D329CD495A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210050" y="5389936"/>
            <a:ext cx="11684000" cy="278284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E215FEF-8616-461D-A8DD-C3E0DE28F0D2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210050" y="8869434"/>
            <a:ext cx="11684000" cy="113517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982894" y="10084918"/>
            <a:ext cx="2138680" cy="2019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50">
                <a:latin typeface="FuturaPT-Medium"/>
                <a:cs typeface="FuturaPT-Medium"/>
              </a:rPr>
              <a:t>CHARLES</a:t>
            </a:r>
            <a:r>
              <a:rPr sz="1150" spc="40">
                <a:latin typeface="FuturaPT-Medium"/>
                <a:cs typeface="FuturaPT-Medium"/>
              </a:rPr>
              <a:t> </a:t>
            </a:r>
            <a:r>
              <a:rPr sz="1150">
                <a:latin typeface="FuturaPT-Medium"/>
                <a:cs typeface="FuturaPT-Medium"/>
              </a:rPr>
              <a:t>&amp;</a:t>
            </a:r>
            <a:r>
              <a:rPr sz="1150" spc="45">
                <a:latin typeface="FuturaPT-Medium"/>
                <a:cs typeface="FuturaPT-Medium"/>
              </a:rPr>
              <a:t> </a:t>
            </a:r>
            <a:r>
              <a:rPr sz="1150">
                <a:latin typeface="FuturaPT-Medium"/>
                <a:cs typeface="FuturaPT-Medium"/>
              </a:rPr>
              <a:t>KEITH</a:t>
            </a:r>
            <a:r>
              <a:rPr sz="1150" spc="55">
                <a:latin typeface="FuturaPT-Medium"/>
                <a:cs typeface="FuturaPT-Medium"/>
              </a:rPr>
              <a:t> </a:t>
            </a:r>
            <a:r>
              <a:rPr sz="1150" spc="-10">
                <a:latin typeface="FuturaPT-Medium"/>
                <a:cs typeface="FuturaPT-Medium"/>
              </a:rPr>
              <a:t>CONFIDENTIAL</a:t>
            </a:r>
            <a:endParaRPr sz="1150">
              <a:latin typeface="FuturaPT-Medium"/>
              <a:cs typeface="FuturaPT-Medi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KPI LFL</a:t>
            </a:r>
            <a:endParaRPr lang="zh-CN" altLang="en-US" dirty="0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80C9EA4-2EF3-4137-9947-132AB3CB9E76}" type="slidenum">
              <a:rPr lang="en-SG" smtClean="0"/>
              <a:t>3</a:t>
            </a:fld>
            <a:endParaRPr lang="en-SG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7D8C6BE-C032-4255-BCDD-DC9C6D8E7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551" y="1931193"/>
            <a:ext cx="13310997" cy="744696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156A022-C521-4121-AC6F-5B1F942CA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275" y="1611550"/>
            <a:ext cx="12041550" cy="264099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F21DB88-D1CD-4FC8-B7E6-22DEEDE22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1274" y="4387087"/>
            <a:ext cx="12041549" cy="262682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9D42576-3C6A-435D-8B3A-A0F1CDED0A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1273" y="7162624"/>
            <a:ext cx="12041548" cy="39326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performance-BAGS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02DF04F-8DE0-461D-B518-5A851BD3AE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022" y="2230438"/>
            <a:ext cx="13882054" cy="301024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4360D4C-AE46-4189-81E9-C444EF4D3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1022" y="5470467"/>
            <a:ext cx="13882054" cy="477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44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8145145" cy="417195"/>
          </a:xfrm>
        </p:spPr>
        <p:txBody>
          <a:bodyPr wrap="square"/>
          <a:lstStyle/>
          <a:p>
            <a:r>
              <a:rPr lang="en-US" altLang="zh-CN" dirty="0"/>
              <a:t>Category performance-SHOES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36B88FFF-FD96-4247-8D8A-C09052F630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999" y="2148481"/>
            <a:ext cx="14374101" cy="314781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AD1FC46-4F99-4586-8174-D0BC808B8C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4999" y="5549899"/>
            <a:ext cx="14374101" cy="493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033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140460" y="1059815"/>
            <a:ext cx="6919595" cy="478790"/>
          </a:xfrm>
        </p:spPr>
        <p:txBody>
          <a:bodyPr>
            <a:noAutofit/>
          </a:bodyPr>
          <a:lstStyle/>
          <a:p>
            <a:r>
              <a:rPr lang="en-US" altLang="zh-CN" dirty="0" err="1"/>
              <a:t>Regular&amp;discount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CDD24DA-299A-42CB-9552-9ACF1CD5C4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1179" y="2002472"/>
            <a:ext cx="15061741" cy="824706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subcategory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7A145B2-9288-4E08-8FF7-22EB1A44F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5899" y="1487670"/>
            <a:ext cx="11992301" cy="92851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>
            <a:extLst>
              <a:ext uri="{FF2B5EF4-FFF2-40B4-BE49-F238E27FC236}">
                <a16:creationId xmlns:a16="http://schemas.microsoft.com/office/drawing/2014/main" id="{A9191723-4EAC-46E5-BB49-A6404E846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011" y="6689621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6DB412DD-2C98-41C7-9365-A5DB7397D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3512342"/>
            <a:ext cx="2245931" cy="149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7D337F7F-7D7B-4A0F-A2E6-AFB591022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5088644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DBCB51EC-67EA-4714-8634-A3F1772187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009" y="5088644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F4055505-6B5F-4E82-BBC8-F27DA7788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1926820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TOP PRODUCTS-bags</a:t>
            </a:r>
            <a:endParaRPr lang="zh-CN" altLang="en-US" dirty="0"/>
          </a:p>
        </p:txBody>
      </p:sp>
      <p:sp>
        <p:nvSpPr>
          <p:cNvPr id="32" name="TextBox 5">
            <a:extLst>
              <a:ext uri="{FF2B5EF4-FFF2-40B4-BE49-F238E27FC236}">
                <a16:creationId xmlns:a16="http://schemas.microsoft.com/office/drawing/2014/main" id="{F19A2297-ADEB-4543-BFA8-695040C71FE2}"/>
              </a:ext>
            </a:extLst>
          </p:cNvPr>
          <p:cNvSpPr txBox="1"/>
          <p:nvPr/>
        </p:nvSpPr>
        <p:spPr>
          <a:xfrm>
            <a:off x="623405" y="9672629"/>
            <a:ext cx="15804213" cy="1116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月流水销量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包款断层现象较为明显，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鳄鱼纹凯莉包带来更多销售贡献，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TOP2-10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销量则均低于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件；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头部包款正价占比提高，仅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及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为折扣款，且仅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TOP6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为店铺独家商品，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TOP10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仓调价单品。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ESS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及独家热度有所减退；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9327F68-E60D-42C2-B72A-B132118D9B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161" y="1926820"/>
            <a:ext cx="13134480" cy="7460067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2A7E9C60-07AC-427C-AD79-9777D805E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010" y="1926821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90D2DE-C9A9-48C1-BDF9-77EE9C558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4010" y="3469265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530CBE23-A2C3-4094-8387-DA4219A0C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0371" y="8290598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id="{D5B2898E-E584-4289-8522-0AA27618F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6676244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481EAB21-BA7E-45FF-9018-66F74C56A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006" y="8290598"/>
            <a:ext cx="2245931" cy="15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9D4F1F24-0EE1-4C70-B952-E54B4F5D51A7}"/>
              </a:ext>
            </a:extLst>
          </p:cNvPr>
          <p:cNvSpPr/>
          <p:nvPr/>
        </p:nvSpPr>
        <p:spPr>
          <a:xfrm>
            <a:off x="16942366" y="8263844"/>
            <a:ext cx="2245931" cy="1614354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789B8953-4873-4E8C-8EA8-522F6E372A6A}"/>
              </a:ext>
            </a:extLst>
          </p:cNvPr>
          <p:cNvSpPr/>
          <p:nvPr/>
        </p:nvSpPr>
        <p:spPr>
          <a:xfrm>
            <a:off x="16942365" y="1900066"/>
            <a:ext cx="2245931" cy="1614354"/>
          </a:xfrm>
          <a:prstGeom prst="rect">
            <a:avLst/>
          </a:prstGeom>
          <a:noFill/>
          <a:ln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f056be8-1f91-40b0-b9fd-5efc3081d0a8">
      <Terms xmlns="http://schemas.microsoft.com/office/infopath/2007/PartnerControls"/>
    </lcf76f155ced4ddcb4097134ff3c332f>
    <TaxCatchAll xmlns="6f452751-36fa-4bb6-9dad-4b34b523004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FCB5A6F4D0914BBB1B4D9CB6875712" ma:contentTypeVersion="16" ma:contentTypeDescription="Create a new document." ma:contentTypeScope="" ma:versionID="837a6b05e1852a52dd68aa9c591b1fa2">
  <xsd:schema xmlns:xsd="http://www.w3.org/2001/XMLSchema" xmlns:xs="http://www.w3.org/2001/XMLSchema" xmlns:p="http://schemas.microsoft.com/office/2006/metadata/properties" xmlns:ns2="af056be8-1f91-40b0-b9fd-5efc3081d0a8" xmlns:ns3="6f452751-36fa-4bb6-9dad-4b34b5230041" targetNamespace="http://schemas.microsoft.com/office/2006/metadata/properties" ma:root="true" ma:fieldsID="52eef478cfddbcf66354788a7a027c5e" ns2:_="" ns3:_="">
    <xsd:import namespace="af056be8-1f91-40b0-b9fd-5efc3081d0a8"/>
    <xsd:import namespace="6f452751-36fa-4bb6-9dad-4b34b52300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056be8-1f91-40b0-b9fd-5efc3081d0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1bfb18e-b4a7-490a-b807-d6d66d1b86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452751-36fa-4bb6-9dad-4b34b5230041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daf8ce9-3dad-418e-b055-7c1d0c4e110f}" ma:internalName="TaxCatchAll" ma:showField="CatchAllData" ma:web="6f452751-36fa-4bb6-9dad-4b34b52300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5DA20D-3AE1-445C-9248-489174BFE0F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C913FED-865B-4178-8DD4-AA8FA68CF789}">
  <ds:schemaRefs>
    <ds:schemaRef ds:uri="12e3d7c3-5590-4201-8ec9-e705f8564a3f"/>
    <ds:schemaRef ds:uri="79ae046a-146a-4f74-933e-fa41f7030882"/>
    <ds:schemaRef ds:uri="http://schemas.microsoft.com/office/2006/metadata/properties"/>
    <ds:schemaRef ds:uri="http://schemas.microsoft.com/office/infopath/2007/PartnerControls"/>
    <ds:schemaRef ds:uri="af056be8-1f91-40b0-b9fd-5efc3081d0a8"/>
    <ds:schemaRef ds:uri="6f452751-36fa-4bb6-9dad-4b34b5230041"/>
  </ds:schemaRefs>
</ds:datastoreItem>
</file>

<file path=customXml/itemProps3.xml><?xml version="1.0" encoding="utf-8"?>
<ds:datastoreItem xmlns:ds="http://schemas.openxmlformats.org/officeDocument/2006/customXml" ds:itemID="{2967FE32-ECD3-4647-B8BD-7E4403CA2C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056be8-1f91-40b0-b9fd-5efc3081d0a8"/>
    <ds:schemaRef ds:uri="6f452751-36fa-4bb6-9dad-4b34b52300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1102694-da46-42b1-8eab-608c2550e73b}" enabled="0" method="" siteId="{91102694-da46-42b1-8eab-608c2550e73b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29080</TotalTime>
  <Words>2794</Words>
  <Application>Microsoft Office PowerPoint</Application>
  <PresentationFormat>自定义</PresentationFormat>
  <Paragraphs>634</Paragraphs>
  <Slides>20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Futura PT Bold</vt:lpstr>
      <vt:lpstr>Futura PT Book</vt:lpstr>
      <vt:lpstr>Futura PT Medium</vt:lpstr>
      <vt:lpstr>FuturaPT-Book</vt:lpstr>
      <vt:lpstr>FuturaPT-Medium</vt:lpstr>
      <vt:lpstr>微软雅黑</vt:lpstr>
      <vt:lpstr>Arial</vt:lpstr>
      <vt:lpstr>Calibri</vt:lpstr>
      <vt:lpstr>Wingdings</vt:lpstr>
      <vt:lpstr>Office Theme</vt:lpstr>
      <vt:lpstr>PowerPoint 演示文稿</vt:lpstr>
      <vt:lpstr>MoNTHLY SALES</vt:lpstr>
      <vt:lpstr>KPI LFL</vt:lpstr>
      <vt:lpstr>Category performance</vt:lpstr>
      <vt:lpstr>Category performance-BAGS</vt:lpstr>
      <vt:lpstr>Category performance-SHOES</vt:lpstr>
      <vt:lpstr>Regular&amp;discount</vt:lpstr>
      <vt:lpstr>subcategory</vt:lpstr>
      <vt:lpstr>TOP PRODUCTS-bags</vt:lpstr>
      <vt:lpstr>TOP PRODUCTS-shoes</vt:lpstr>
      <vt:lpstr>Campaign-年货节</vt:lpstr>
      <vt:lpstr>Uv LFL</vt:lpstr>
      <vt:lpstr>60 WAREHOUSE</vt:lpstr>
      <vt:lpstr>LIVEstream</vt:lpstr>
      <vt:lpstr>LIVEstream</vt:lpstr>
      <vt:lpstr>OTD</vt:lpstr>
      <vt:lpstr>Membership</vt:lpstr>
      <vt:lpstr>return</vt:lpstr>
      <vt:lpstr>rank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wangqingyu</dc:creator>
  <cp:lastModifiedBy>wangjun</cp:lastModifiedBy>
  <cp:revision>188</cp:revision>
  <dcterms:created xsi:type="dcterms:W3CDTF">2023-10-27T09:43:31Z</dcterms:created>
  <dcterms:modified xsi:type="dcterms:W3CDTF">2026-04-16T09:58:36Z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2023-10-20T00:00:00Z</vt:filetime>
  </property>
  <property fmtid="{D5CDD505-2E9C-101B-9397-08002B2CF9AE}" pid="3" name="Creator">
    <vt:lpwstr>Adobe InDesign 18.1 (Macintosh)</vt:lpwstr>
  </property>
  <property fmtid="{D5CDD505-2E9C-101B-9397-08002B2CF9AE}" pid="4" name="LastSaved">
    <vt:filetime>2023-10-27T00:00:00Z</vt:filetime>
  </property>
  <property fmtid="{D5CDD505-2E9C-101B-9397-08002B2CF9AE}" pid="5" name="Producer">
    <vt:lpwstr>Adobe PDF Library 17.0</vt:lpwstr>
  </property>
  <property fmtid="{D5CDD505-2E9C-101B-9397-08002B2CF9AE}" pid="6" name="ContentTypeId">
    <vt:lpwstr>0x010100B2FCB5A6F4D0914BBB1B4D9CB6875712</vt:lpwstr>
  </property>
  <property fmtid="{D5CDD505-2E9C-101B-9397-08002B2CF9AE}" pid="7" name="MediaServiceImageTags">
    <vt:lpwstr/>
  </property>
</Properties>
</file>