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256" r:id="rId5"/>
    <p:sldId id="283" r:id="rId6"/>
    <p:sldId id="284" r:id="rId7"/>
    <p:sldId id="285" r:id="rId8"/>
    <p:sldId id="303" r:id="rId9"/>
    <p:sldId id="304" r:id="rId10"/>
    <p:sldId id="291" r:id="rId11"/>
    <p:sldId id="292" r:id="rId12"/>
    <p:sldId id="301" r:id="rId13"/>
    <p:sldId id="305" r:id="rId14"/>
    <p:sldId id="299" r:id="rId15"/>
    <p:sldId id="297" r:id="rId16"/>
    <p:sldId id="308" r:id="rId17"/>
    <p:sldId id="307" r:id="rId18"/>
    <p:sldId id="313" r:id="rId19"/>
    <p:sldId id="309" r:id="rId20"/>
    <p:sldId id="298" r:id="rId21"/>
    <p:sldId id="306" r:id="rId22"/>
    <p:sldId id="302" r:id="rId23"/>
    <p:sldId id="265" r:id="rId24"/>
  </p:sldIdLst>
  <p:sldSz cx="20104100" cy="11309350"/>
  <p:notesSz cx="20104100" cy="11309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1997" userDrawn="1">
          <p15:clr>
            <a:srgbClr val="A4A3A4"/>
          </p15:clr>
        </p15:guide>
        <p15:guide id="2" pos="70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cius WANG" initials="LW" lastIdx="1" clrIdx="0">
    <p:extLst>
      <p:ext uri="{19B8F6BF-5375-455C-9EA6-DF929625EA0E}">
        <p15:presenceInfo xmlns:p15="http://schemas.microsoft.com/office/powerpoint/2012/main" userId="S::lucius.wang@charleskeith.com::7f04404c-19f1-4dae-9845-09d08415911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797EF5"/>
    <a:srgbClr val="F8A0DC"/>
    <a:srgbClr val="FF33CC"/>
    <a:srgbClr val="CC00CC"/>
    <a:srgbClr val="E3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8" autoAdjust="0"/>
    <p:restoredTop sz="77803" autoAdjust="0"/>
  </p:normalViewPr>
  <p:slideViewPr>
    <p:cSldViewPr snapToGrid="0">
      <p:cViewPr varScale="1">
        <p:scale>
          <a:sx n="37" d="100"/>
          <a:sy n="37" d="100"/>
        </p:scale>
        <p:origin x="844" y="36"/>
      </p:cViewPr>
      <p:guideLst>
        <p:guide orient="horz" pos="1997"/>
        <p:guide pos="70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134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129925366714386E-2"/>
          <c:y val="6.3271531017477484E-2"/>
          <c:w val="0.92444682737468542"/>
          <c:h val="0.85689013152092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Investment</c:v>
                </c:pt>
              </c:strCache>
            </c:strRef>
          </c:tx>
          <c:spPr>
            <a:solidFill>
              <a:srgbClr val="797EF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Jan</c:v>
                </c:pt>
              </c:strCache>
            </c:strRef>
          </c:cat>
          <c:val>
            <c:numRef>
              <c:f>Sheet1!$B$2</c:f>
              <c:numCache>
                <c:formatCode>#,##0.00</c:formatCode>
                <c:ptCount val="1"/>
                <c:pt idx="0">
                  <c:v>20767.030000000002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D3-41FF-9AD1-3F718B98709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Return</c:v>
                </c:pt>
              </c:strCache>
            </c:strRef>
          </c:tx>
          <c:spPr>
            <a:solidFill>
              <a:srgbClr val="F8A0DC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Jan</c:v>
                </c:pt>
              </c:strCache>
            </c:strRef>
          </c:cat>
          <c:val>
            <c:numRef>
              <c:f>Sheet1!$C$2</c:f>
              <c:numCache>
                <c:formatCode>#,##0.00</c:formatCode>
                <c:ptCount val="1"/>
                <c:pt idx="0">
                  <c:v>434199.27999999997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D3-41FF-9AD1-3F718B9870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02250560"/>
        <c:axId val="998862144"/>
      </c:barChart>
      <c:scatterChart>
        <c:scatterStyle val="lineMarker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ROI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  <a:ln w="25400">
                <a:solidFill>
                  <a:srgbClr val="CC00CC"/>
                </a:solidFill>
              </a:ln>
              <a:effectLst/>
            </c:spPr>
          </c:marker>
          <c:xVal>
            <c:strRef>
              <c:f>Sheet1!$A$2</c:f>
              <c:strCache>
                <c:ptCount val="1"/>
                <c:pt idx="0">
                  <c:v>Jan</c:v>
                </c:pt>
              </c:strCache>
            </c:strRef>
          </c:xVal>
          <c:yVal>
            <c:numRef>
              <c:f>Sheet1!$D$2</c:f>
              <c:numCache>
                <c:formatCode>0.0</c:formatCode>
                <c:ptCount val="1"/>
                <c:pt idx="0">
                  <c:v>20.908106744199817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82D3-41FF-9AD1-3F718B9870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29349760"/>
        <c:axId val="1028207536"/>
      </c:scatterChart>
      <c:catAx>
        <c:axId val="100225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98862144"/>
        <c:crosses val="autoZero"/>
        <c:auto val="1"/>
        <c:lblAlgn val="ctr"/>
        <c:lblOffset val="100"/>
        <c:noMultiLvlLbl val="0"/>
      </c:catAx>
      <c:valAx>
        <c:axId val="998862144"/>
        <c:scaling>
          <c:orientation val="minMax"/>
        </c:scaling>
        <c:delete val="0"/>
        <c:axPos val="l"/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002250560"/>
        <c:crosses val="autoZero"/>
        <c:crossBetween val="between"/>
      </c:valAx>
      <c:valAx>
        <c:axId val="1028207536"/>
        <c:scaling>
          <c:orientation val="minMax"/>
        </c:scaling>
        <c:delete val="0"/>
        <c:axPos val="r"/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9349760"/>
        <c:crosses val="max"/>
        <c:crossBetween val="midCat"/>
      </c:valAx>
      <c:valAx>
        <c:axId val="9293497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2820753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47E68B1-2869-24E3-FD43-43BC00ED2D8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B465F6-BDBE-BE90-7304-ED3CEF6335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3A9FEB-0AE6-4C7B-95AD-9E956FFBE1F4}" type="datetimeFigureOut">
              <a:rPr lang="en-SG" smtClean="0"/>
              <a:pPr/>
              <a:t>28/4/2026</a:t>
            </a:fld>
            <a:endParaRPr lang="en-S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F318D4-0555-F556-9B35-E4D7606ED7F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1B60E6-D0BA-5FBB-9918-0657990F6A0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7FE4BE-8BEE-4BE3-956A-F8C9F87BBC57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301304979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3562" userDrawn="1">
          <p15:clr>
            <a:srgbClr val="F26B43"/>
          </p15:clr>
        </p15:guide>
        <p15:guide id="2" pos="6332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A4D5FC-CF49-5645-826A-028DB1240CC0}" type="datetimeFigureOut">
              <a:rPr lang="en-US" smtClean="0"/>
              <a:pPr/>
              <a:t>4/28/2026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252727-F422-C948-90A2-97A014E07D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505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000" dirty="0"/>
              <a:t>http://tableau.charleskeith.cn/#/views/ECMonthlySalesReport_17250004228820/Overview?:iid=2</a:t>
            </a:r>
          </a:p>
          <a:p>
            <a:r>
              <a:rPr lang="en-US" altLang="zh-CN" sz="1000" dirty="0"/>
              <a:t>http://tableau.charleskeith.cn/#/views/ECMonthlySalesReport_17250004228820/StoreSalesinDetail?:iid=2</a:t>
            </a:r>
            <a:endParaRPr lang="zh-CN" altLang="en-US" sz="1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http://erp.charleskeith.cn/lowcode-page/userview/713/oms_daily_report</a:t>
            </a:r>
          </a:p>
          <a:p>
            <a:r>
              <a:rPr lang="en-US" altLang="zh-CN" dirty="0"/>
              <a:t>http://erp.charleskeith.cn/lowcode-page/userview/709/oms_daily_report_detail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https://compass.vip.com/frontend/index.html#/traffic/trafficSource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222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http://tableau.charleskeith.cn/#/views/WH100060SalesPerformance/60SalesSohbyDiscount?:iid=3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9880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https://vis.vip.com/#/app-i/vlp/vis/#/vis/datas/realTimeSells?t=1773211961817</a:t>
            </a:r>
          </a:p>
          <a:p>
            <a:r>
              <a:rPr lang="en-US" altLang="zh-CN" dirty="0"/>
              <a:t>https://vis.vip.com/#/app-i/vlp/vis/#/datas/real-time-sells-vendor?t=1773211965656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09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https://vis.vip.com/#/app-i/vlp/vis/#/datas/real-time-sells-vendor?t=1773211965656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6818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https://e.vip.com/upgrade.html#/data/download/custom-report</a:t>
            </a:r>
          </a:p>
          <a:p>
            <a:r>
              <a:rPr lang="en-US" altLang="zh-CN" dirty="0"/>
              <a:t>https://e.vip.com/upgrade.html#/promotion/alliances/wxk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3235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https://vis.vip.com/#/app-i/BCT/vendor_new_v2/index.html#/frontend/memberOverview?t=1773211965657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https://compass.vip.com/frontend/index.html#/rejectionAnalysis/index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2505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https://compass.vip.com/frontend/index.html#/industry/brandList</a:t>
            </a:r>
          </a:p>
          <a:p>
            <a:r>
              <a:rPr lang="en-US" altLang="zh-CN" dirty="0"/>
              <a:t>https://compass.vip.com/frontend/index.html#/industry/productList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aseline="0" dirty="0"/>
              <a:t>http://tableau.charleskeith.cn/#/views/ECMonthlySalesReport_17250004228820/Overview?:iid=2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http://tableau.charleskeith.cn/#/views/CKInventoryMonthlyReport/Overall?:iid=1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http://tableau.charleskeith.cn/#/views/CKInventoryMonthlyReport/Bags?:iid=1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596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http://tableau.charleskeith.cn/#/views/CKInventoryMonthlyReport/Shoes?:iid=1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3582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http://tableau.charleskeith.cn/#/views/CKInventoryMonthlyReport/DiscountRegular?:iid=1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http://tableau.charleskeith.cn/#/views/CKInventoryMonthlyReport/Subcategory?:iid=1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http://tableau.charleskeith.cn/#/views/CKTopProducts-General_16862068169500/TopProducts?:iid=1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http://tableau.charleskeith.cn/#/views/CKTopProducts-General_16862068169500/TopProducts?:iid=1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216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D5E460C9-9208-32B8-323A-E44ADAC69B6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72055" y="7006475"/>
            <a:ext cx="2520000" cy="2242537"/>
          </a:xfrm>
          <a:prstGeom prst="rect">
            <a:avLst/>
          </a:prstGeom>
        </p:spPr>
        <p:txBody>
          <a:bodyPr/>
          <a:lstStyle>
            <a:lvl1pPr marL="13335" marR="5080">
              <a:lnSpc>
                <a:spcPct val="101499"/>
              </a:lnSpc>
              <a:spcBef>
                <a:spcPts val="90"/>
              </a:spcBef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 marR="5080">
              <a:lnSpc>
                <a:spcPct val="101499"/>
              </a:lnSpc>
              <a:spcBef>
                <a:spcPts val="90"/>
              </a:spcBef>
            </a:pPr>
            <a:r>
              <a:rPr lang="en-SG" sz="1950" b="1" dirty="0">
                <a:latin typeface="Futura PT Bold"/>
                <a:cs typeface="Futura PT Bold"/>
              </a:rPr>
              <a:t>INSERT</a:t>
            </a:r>
            <a:r>
              <a:rPr lang="en-SG" sz="1950" b="1" spc="229" dirty="0">
                <a:latin typeface="Futura PT Bold"/>
                <a:cs typeface="Futura PT Bold"/>
              </a:rPr>
              <a:t> </a:t>
            </a:r>
            <a:r>
              <a:rPr lang="en-SG" sz="1950" b="1" spc="-20" dirty="0">
                <a:latin typeface="Futura PT Bold"/>
                <a:cs typeface="Futura PT Bold"/>
              </a:rPr>
              <a:t>LONG </a:t>
            </a: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6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CONTENT</a:t>
            </a:r>
          </a:p>
          <a:p>
            <a:pPr marL="321945" indent="-309245">
              <a:lnSpc>
                <a:spcPct val="100000"/>
              </a:lnSpc>
              <a:spcBef>
                <a:spcPts val="164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One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Two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2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Three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0" dirty="0">
                <a:latin typeface="FuturaPT-Medium"/>
                <a:cs typeface="FuturaPT-Medium"/>
              </a:rPr>
              <a:t>Four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38" name="Text Placeholder 36">
            <a:extLst>
              <a:ext uri="{FF2B5EF4-FFF2-40B4-BE49-F238E27FC236}">
                <a16:creationId xmlns:a16="http://schemas.microsoft.com/office/drawing/2014/main" id="{F048A0A6-83F0-78CB-9A4A-7F564C5A8DC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22738" y="7006475"/>
            <a:ext cx="2520000" cy="2242537"/>
          </a:xfrm>
          <a:prstGeom prst="rect">
            <a:avLst/>
          </a:prstGeom>
        </p:spPr>
        <p:txBody>
          <a:bodyPr/>
          <a:lstStyle>
            <a:lvl1pPr marL="13335" marR="5080">
              <a:lnSpc>
                <a:spcPct val="101499"/>
              </a:lnSpc>
              <a:spcBef>
                <a:spcPts val="90"/>
              </a:spcBef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 marR="5080">
              <a:lnSpc>
                <a:spcPct val="101499"/>
              </a:lnSpc>
              <a:spcBef>
                <a:spcPts val="90"/>
              </a:spcBef>
            </a:pPr>
            <a:r>
              <a:rPr lang="en-SG" sz="1950" b="1" dirty="0">
                <a:latin typeface="Futura PT Bold"/>
                <a:cs typeface="Futura PT Bold"/>
              </a:rPr>
              <a:t>INSERT</a:t>
            </a:r>
            <a:r>
              <a:rPr lang="en-SG" sz="1950" b="1" spc="229" dirty="0">
                <a:latin typeface="Futura PT Bold"/>
                <a:cs typeface="Futura PT Bold"/>
              </a:rPr>
              <a:t> </a:t>
            </a:r>
            <a:r>
              <a:rPr lang="en-SG" sz="1950" b="1" spc="-20" dirty="0">
                <a:latin typeface="Futura PT Bold"/>
                <a:cs typeface="Futura PT Bold"/>
              </a:rPr>
              <a:t>LONG </a:t>
            </a: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6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CONTENT</a:t>
            </a:r>
          </a:p>
          <a:p>
            <a:pPr marL="321945" indent="-309245">
              <a:lnSpc>
                <a:spcPct val="100000"/>
              </a:lnSpc>
              <a:spcBef>
                <a:spcPts val="164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One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Two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2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Three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0" dirty="0">
                <a:latin typeface="FuturaPT-Medium"/>
                <a:cs typeface="FuturaPT-Medium"/>
              </a:rPr>
              <a:t>Four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39" name="Text Placeholder 36">
            <a:extLst>
              <a:ext uri="{FF2B5EF4-FFF2-40B4-BE49-F238E27FC236}">
                <a16:creationId xmlns:a16="http://schemas.microsoft.com/office/drawing/2014/main" id="{0C7F191B-E945-E5F9-E9BA-63AA4E74F57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73421" y="7006475"/>
            <a:ext cx="2520000" cy="2242537"/>
          </a:xfrm>
          <a:prstGeom prst="rect">
            <a:avLst/>
          </a:prstGeom>
        </p:spPr>
        <p:txBody>
          <a:bodyPr/>
          <a:lstStyle>
            <a:lvl1pPr marL="13335" marR="5080">
              <a:lnSpc>
                <a:spcPct val="101499"/>
              </a:lnSpc>
              <a:spcBef>
                <a:spcPts val="90"/>
              </a:spcBef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 marR="5080">
              <a:lnSpc>
                <a:spcPct val="101499"/>
              </a:lnSpc>
              <a:spcBef>
                <a:spcPts val="90"/>
              </a:spcBef>
            </a:pPr>
            <a:r>
              <a:rPr lang="en-SG" sz="1950" b="1" dirty="0">
                <a:latin typeface="Futura PT Bold"/>
                <a:cs typeface="Futura PT Bold"/>
              </a:rPr>
              <a:t>INSERT</a:t>
            </a:r>
            <a:r>
              <a:rPr lang="en-SG" sz="1950" b="1" spc="229" dirty="0">
                <a:latin typeface="Futura PT Bold"/>
                <a:cs typeface="Futura PT Bold"/>
              </a:rPr>
              <a:t> </a:t>
            </a:r>
            <a:r>
              <a:rPr lang="en-SG" sz="1950" b="1" spc="-20" dirty="0">
                <a:latin typeface="Futura PT Bold"/>
                <a:cs typeface="Futura PT Bold"/>
              </a:rPr>
              <a:t>LONG </a:t>
            </a: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6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CONTENT</a:t>
            </a:r>
          </a:p>
          <a:p>
            <a:pPr marL="321945" indent="-309245">
              <a:lnSpc>
                <a:spcPct val="100000"/>
              </a:lnSpc>
              <a:spcBef>
                <a:spcPts val="164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One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Two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2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Three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0" dirty="0">
                <a:latin typeface="FuturaPT-Medium"/>
                <a:cs typeface="FuturaPT-Medium"/>
              </a:rPr>
              <a:t>Four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40" name="Text Placeholder 36">
            <a:extLst>
              <a:ext uri="{FF2B5EF4-FFF2-40B4-BE49-F238E27FC236}">
                <a16:creationId xmlns:a16="http://schemas.microsoft.com/office/drawing/2014/main" id="{B492B0CD-C2A4-1A2E-AEBC-09FEC16AD9B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924106" y="7006474"/>
            <a:ext cx="2520000" cy="2242537"/>
          </a:xfrm>
          <a:prstGeom prst="rect">
            <a:avLst/>
          </a:prstGeom>
        </p:spPr>
        <p:txBody>
          <a:bodyPr/>
          <a:lstStyle>
            <a:lvl1pPr marL="13335" marR="5080">
              <a:lnSpc>
                <a:spcPct val="101499"/>
              </a:lnSpc>
              <a:spcBef>
                <a:spcPts val="90"/>
              </a:spcBef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 marR="5080">
              <a:lnSpc>
                <a:spcPct val="101499"/>
              </a:lnSpc>
              <a:spcBef>
                <a:spcPts val="90"/>
              </a:spcBef>
            </a:pPr>
            <a:r>
              <a:rPr lang="en-SG" sz="1950" b="1" dirty="0">
                <a:latin typeface="Futura PT Bold"/>
                <a:cs typeface="Futura PT Bold"/>
              </a:rPr>
              <a:t>INSERT</a:t>
            </a:r>
            <a:r>
              <a:rPr lang="en-SG" sz="1950" b="1" spc="229" dirty="0">
                <a:latin typeface="Futura PT Bold"/>
                <a:cs typeface="Futura PT Bold"/>
              </a:rPr>
              <a:t> </a:t>
            </a:r>
            <a:r>
              <a:rPr lang="en-SG" sz="1950" b="1" spc="-20" dirty="0">
                <a:latin typeface="Futura PT Bold"/>
                <a:cs typeface="Futura PT Bold"/>
              </a:rPr>
              <a:t>LONG </a:t>
            </a: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6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CONTENT</a:t>
            </a:r>
          </a:p>
          <a:p>
            <a:pPr marL="321945" indent="-309245">
              <a:lnSpc>
                <a:spcPct val="100000"/>
              </a:lnSpc>
              <a:spcBef>
                <a:spcPts val="164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One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Two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2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Three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0" dirty="0">
                <a:latin typeface="FuturaPT-Medium"/>
                <a:cs typeface="FuturaPT-Medium"/>
              </a:rPr>
              <a:t>Four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41" name="Text Placeholder 36">
            <a:extLst>
              <a:ext uri="{FF2B5EF4-FFF2-40B4-BE49-F238E27FC236}">
                <a16:creationId xmlns:a16="http://schemas.microsoft.com/office/drawing/2014/main" id="{327EF989-4AB5-D53B-6D04-7A63DED5731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5274790" y="7006473"/>
            <a:ext cx="2520000" cy="2242537"/>
          </a:xfrm>
          <a:prstGeom prst="rect">
            <a:avLst/>
          </a:prstGeom>
        </p:spPr>
        <p:txBody>
          <a:bodyPr/>
          <a:lstStyle>
            <a:lvl1pPr marL="13335" marR="5080">
              <a:lnSpc>
                <a:spcPct val="101499"/>
              </a:lnSpc>
              <a:spcBef>
                <a:spcPts val="90"/>
              </a:spcBef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 marR="5080">
              <a:lnSpc>
                <a:spcPct val="101499"/>
              </a:lnSpc>
              <a:spcBef>
                <a:spcPts val="90"/>
              </a:spcBef>
            </a:pPr>
            <a:r>
              <a:rPr lang="en-SG" sz="1950" b="1" dirty="0">
                <a:latin typeface="Futura PT Bold"/>
                <a:cs typeface="Futura PT Bold"/>
              </a:rPr>
              <a:t>INSERT</a:t>
            </a:r>
            <a:r>
              <a:rPr lang="en-SG" sz="1950" b="1" spc="229" dirty="0">
                <a:latin typeface="Futura PT Bold"/>
                <a:cs typeface="Futura PT Bold"/>
              </a:rPr>
              <a:t> </a:t>
            </a:r>
            <a:r>
              <a:rPr lang="en-SG" sz="1950" b="1" spc="-20" dirty="0">
                <a:latin typeface="Futura PT Bold"/>
                <a:cs typeface="Futura PT Bold"/>
              </a:rPr>
              <a:t>LONG </a:t>
            </a: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6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CONTENT</a:t>
            </a:r>
          </a:p>
          <a:p>
            <a:pPr marL="321945" indent="-309245">
              <a:lnSpc>
                <a:spcPct val="100000"/>
              </a:lnSpc>
              <a:spcBef>
                <a:spcPts val="164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One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Two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2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Three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0" dirty="0">
                <a:latin typeface="FuturaPT-Medium"/>
                <a:cs typeface="FuturaPT-Medium"/>
              </a:rPr>
              <a:t>Four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E4B98A34-4396-0E64-227B-17363664A7F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35442" y="5706433"/>
            <a:ext cx="1004578" cy="784830"/>
          </a:xfrm>
          <a:prstGeom prst="rect">
            <a:avLst/>
          </a:prstGeom>
        </p:spPr>
        <p:txBody>
          <a:bodyPr/>
          <a:lstStyle>
            <a:lvl1pPr algn="l">
              <a:defRPr lang="en-US" sz="5100" spc="-25" dirty="0">
                <a:solidFill>
                  <a:schemeClr val="tx1"/>
                </a:solidFill>
                <a:latin typeface="FuturaPT-Book"/>
                <a:cs typeface="FuturaPT-Book"/>
              </a:defRPr>
            </a:lvl1pPr>
          </a:lstStyle>
          <a:p>
            <a:pPr lvl="0"/>
            <a:r>
              <a:rPr lang="en-GB" dirty="0"/>
              <a:t>02</a:t>
            </a:r>
            <a:endParaRPr lang="en-US" dirty="0"/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0EB636DC-CE37-E249-5AD4-6B47F8AC20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86126" y="5706433"/>
            <a:ext cx="1004578" cy="784830"/>
          </a:xfrm>
          <a:prstGeom prst="rect">
            <a:avLst/>
          </a:prstGeom>
        </p:spPr>
        <p:txBody>
          <a:bodyPr/>
          <a:lstStyle>
            <a:lvl1pPr algn="l">
              <a:defRPr lang="en-US" sz="5100" spc="-25" dirty="0">
                <a:solidFill>
                  <a:schemeClr val="tx1"/>
                </a:solidFill>
                <a:latin typeface="FuturaPT-Book"/>
                <a:cs typeface="FuturaPT-Book"/>
              </a:defRPr>
            </a:lvl1pPr>
          </a:lstStyle>
          <a:p>
            <a:pPr lvl="0"/>
            <a:r>
              <a:rPr lang="en-GB" dirty="0"/>
              <a:t>03</a:t>
            </a:r>
            <a:endParaRPr lang="en-US" dirty="0"/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EEFCE892-9247-0995-AA54-B0F5D999DE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35058" y="5706433"/>
            <a:ext cx="1004578" cy="784830"/>
          </a:xfrm>
          <a:prstGeom prst="rect">
            <a:avLst/>
          </a:prstGeom>
        </p:spPr>
        <p:txBody>
          <a:bodyPr/>
          <a:lstStyle>
            <a:lvl1pPr algn="l">
              <a:defRPr lang="en-US" sz="5100" spc="-25" dirty="0">
                <a:solidFill>
                  <a:schemeClr val="tx1"/>
                </a:solidFill>
                <a:latin typeface="FuturaPT-Book"/>
                <a:cs typeface="FuturaPT-Book"/>
              </a:defRPr>
            </a:lvl1pPr>
          </a:lstStyle>
          <a:p>
            <a:pPr lvl="0"/>
            <a:r>
              <a:rPr lang="en-GB" dirty="0"/>
              <a:t>04</a:t>
            </a:r>
            <a:endParaRPr lang="en-US" dirty="0"/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572F18CD-45FB-D76D-2B6B-165D914F9F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286059" y="5708045"/>
            <a:ext cx="1004577" cy="784830"/>
          </a:xfrm>
          <a:prstGeom prst="rect">
            <a:avLst/>
          </a:prstGeom>
        </p:spPr>
        <p:txBody>
          <a:bodyPr/>
          <a:lstStyle>
            <a:lvl1pPr algn="l">
              <a:defRPr lang="en-US" sz="5100" spc="-25" dirty="0">
                <a:solidFill>
                  <a:schemeClr val="tx1"/>
                </a:solidFill>
                <a:latin typeface="FuturaPT-Book"/>
                <a:cs typeface="FuturaPT-Book"/>
              </a:defRPr>
            </a:lvl1pPr>
          </a:lstStyle>
          <a:p>
            <a:pPr lvl="0"/>
            <a:r>
              <a:rPr lang="en-GB" dirty="0"/>
              <a:t>05</a:t>
            </a:r>
            <a:endParaRPr lang="en-US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68FF897-475A-440C-9940-224B5513AE3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84672" y="5716842"/>
            <a:ext cx="1004577" cy="784830"/>
          </a:xfrm>
          <a:prstGeom prst="rect">
            <a:avLst/>
          </a:prstGeom>
        </p:spPr>
        <p:txBody>
          <a:bodyPr/>
          <a:lstStyle>
            <a:lvl1pPr algn="l">
              <a:defRPr lang="en-US" sz="5100" spc="-25" dirty="0">
                <a:latin typeface="FuturaPT-Book"/>
                <a:cs typeface="FuturaPT-Book"/>
              </a:defRPr>
            </a:lvl1pPr>
          </a:lstStyle>
          <a:p>
            <a:pPr lvl="0"/>
            <a:r>
              <a:rPr lang="en-GB" dirty="0"/>
              <a:t>01</a:t>
            </a:r>
            <a:endParaRPr lang="en-US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D7C2430F-AE47-EEE1-1869-7DA680CA11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4672" y="3035734"/>
            <a:ext cx="2452377" cy="530915"/>
          </a:xfrm>
          <a:prstGeom prst="rect">
            <a:avLst/>
          </a:prstGeom>
        </p:spPr>
        <p:txBody>
          <a:bodyPr/>
          <a:lstStyle>
            <a:lvl1pPr>
              <a:defRPr lang="en-US" sz="3450" b="1" i="0" spc="-10" dirty="0">
                <a:solidFill>
                  <a:schemeClr val="tx1"/>
                </a:solidFill>
                <a:latin typeface="Futura PT Bold"/>
                <a:ea typeface="+mj-ea"/>
                <a:cs typeface="Futura PT Bold"/>
              </a:defRPr>
            </a:lvl1pPr>
          </a:lstStyle>
          <a:p>
            <a:pPr lvl="0"/>
            <a:r>
              <a:rPr lang="en-GB" dirty="0"/>
              <a:t>CONTENTS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CEF52B1-0D67-650B-6364-FE690606707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ECEDEE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49680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6">
            <a:extLst>
              <a:ext uri="{FF2B5EF4-FFF2-40B4-BE49-F238E27FC236}">
                <a16:creationId xmlns:a16="http://schemas.microsoft.com/office/drawing/2014/main" id="{285F9A12-7871-A2F9-0C29-667538679B7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4254" y="4242216"/>
            <a:ext cx="4139196" cy="1081405"/>
          </a:xfrm>
          <a:prstGeom prst="rect">
            <a:avLst/>
          </a:prstGeom>
        </p:spPr>
        <p:txBody>
          <a:bodyPr/>
          <a:lstStyle>
            <a:lvl1pPr>
              <a:defRPr lang="en-US" sz="3450" b="1" i="0" spc="-10" dirty="0">
                <a:solidFill>
                  <a:schemeClr val="tx1"/>
                </a:solidFill>
                <a:latin typeface="Futura PT Bold"/>
                <a:ea typeface="+mj-ea"/>
                <a:cs typeface="Futura PT Bold"/>
              </a:defRPr>
            </a:lvl1pPr>
          </a:lstStyle>
          <a:p>
            <a:pPr marL="12700" marR="5080">
              <a:lnSpc>
                <a:spcPct val="100400"/>
              </a:lnSpc>
              <a:spcBef>
                <a:spcPts val="95"/>
              </a:spcBef>
            </a:pPr>
            <a:r>
              <a:rPr lang="en-SG" sz="3450" b="1" dirty="0">
                <a:latin typeface="Futura PT Bold"/>
                <a:cs typeface="Futura PT Bold"/>
              </a:rPr>
              <a:t>INSERT</a:t>
            </a:r>
            <a:r>
              <a:rPr lang="en-SG" sz="3450" b="1" spc="215" dirty="0">
                <a:latin typeface="Futura PT Bold"/>
                <a:cs typeface="Futura PT Bold"/>
              </a:rPr>
              <a:t> </a:t>
            </a:r>
            <a:r>
              <a:rPr lang="en-SG" sz="3450" b="1" spc="-20" dirty="0">
                <a:latin typeface="Futura PT Bold"/>
                <a:cs typeface="Futura PT Bold"/>
              </a:rPr>
              <a:t>LONG </a:t>
            </a:r>
            <a:r>
              <a:rPr lang="en-SG" sz="3450" b="1" dirty="0">
                <a:latin typeface="Futura PT Bold"/>
                <a:cs typeface="Futura PT Bold"/>
              </a:rPr>
              <a:t>SECTION</a:t>
            </a:r>
            <a:r>
              <a:rPr lang="en-SG" sz="3450" b="1" spc="229" dirty="0">
                <a:latin typeface="Futura PT Bold"/>
                <a:cs typeface="Futura PT Bold"/>
              </a:rPr>
              <a:t> </a:t>
            </a:r>
            <a:r>
              <a:rPr lang="en-SG" sz="3450" b="1" spc="-10" dirty="0">
                <a:latin typeface="Futura PT Bold"/>
                <a:cs typeface="Futura PT Bold"/>
              </a:rPr>
              <a:t>CONTENT</a:t>
            </a:r>
            <a:endParaRPr lang="en-SG" sz="3450" dirty="0">
              <a:latin typeface="Futura PT Bold"/>
              <a:cs typeface="Futura PT Bold"/>
            </a:endParaRPr>
          </a:p>
        </p:txBody>
      </p:sp>
      <p:sp>
        <p:nvSpPr>
          <p:cNvPr id="11" name="Text Placeholder 36">
            <a:extLst>
              <a:ext uri="{FF2B5EF4-FFF2-40B4-BE49-F238E27FC236}">
                <a16:creationId xmlns:a16="http://schemas.microsoft.com/office/drawing/2014/main" id="{0F93707A-8239-703D-CD78-76756D864B0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72058" y="5776409"/>
            <a:ext cx="2388791" cy="1431161"/>
          </a:xfrm>
          <a:prstGeom prst="rect">
            <a:avLst/>
          </a:prstGeom>
        </p:spPr>
        <p:txBody>
          <a:bodyPr/>
          <a:lstStyle>
            <a:lvl1pPr marL="12700" marR="5080" indent="0">
              <a:lnSpc>
                <a:spcPct val="101499"/>
              </a:lnSpc>
              <a:spcBef>
                <a:spcPts val="90"/>
              </a:spcBef>
              <a:buNone/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321945" indent="-309245">
              <a:lnSpc>
                <a:spcPct val="100000"/>
              </a:lnSpc>
              <a:spcBef>
                <a:spcPts val="1645"/>
              </a:spcBef>
              <a:buChar char="•"/>
              <a:tabLst>
                <a:tab pos="321945" algn="l"/>
              </a:tabLst>
            </a:pPr>
            <a:r>
              <a:rPr lang="en-SG" sz="1950">
                <a:latin typeface="FuturaPT-Medium"/>
                <a:cs typeface="FuturaPT-Medium"/>
              </a:rPr>
              <a:t>Content</a:t>
            </a:r>
            <a:r>
              <a:rPr lang="en-SG" sz="1950" spc="30">
                <a:latin typeface="FuturaPT-Medium"/>
                <a:cs typeface="FuturaPT-Medium"/>
              </a:rPr>
              <a:t> </a:t>
            </a:r>
            <a:r>
              <a:rPr lang="en-SG" sz="1950">
                <a:latin typeface="FuturaPT-Medium"/>
                <a:cs typeface="FuturaPT-Medium"/>
              </a:rPr>
              <a:t>Part</a:t>
            </a:r>
            <a:r>
              <a:rPr lang="en-SG" sz="1950" spc="35">
                <a:latin typeface="FuturaPT-Medium"/>
                <a:cs typeface="FuturaPT-Medium"/>
              </a:rPr>
              <a:t> </a:t>
            </a:r>
            <a:r>
              <a:rPr lang="en-SG" sz="1950" spc="-25">
                <a:latin typeface="FuturaPT-Medium"/>
                <a:cs typeface="FuturaPT-Medium"/>
              </a:rPr>
              <a:t>One</a:t>
            </a:r>
            <a:endParaRPr lang="en-SG" sz="195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>
                <a:latin typeface="FuturaPT-Medium"/>
                <a:cs typeface="FuturaPT-Medium"/>
              </a:rPr>
              <a:t>Content</a:t>
            </a:r>
            <a:r>
              <a:rPr lang="en-SG" sz="1950" spc="30">
                <a:latin typeface="FuturaPT-Medium"/>
                <a:cs typeface="FuturaPT-Medium"/>
              </a:rPr>
              <a:t> </a:t>
            </a:r>
            <a:r>
              <a:rPr lang="en-SG" sz="1950">
                <a:latin typeface="FuturaPT-Medium"/>
                <a:cs typeface="FuturaPT-Medium"/>
              </a:rPr>
              <a:t>Part</a:t>
            </a:r>
            <a:r>
              <a:rPr lang="en-SG" sz="1950" spc="35">
                <a:latin typeface="FuturaPT-Medium"/>
                <a:cs typeface="FuturaPT-Medium"/>
              </a:rPr>
              <a:t> </a:t>
            </a:r>
            <a:r>
              <a:rPr lang="en-SG" sz="1950" spc="-25">
                <a:latin typeface="FuturaPT-Medium"/>
                <a:cs typeface="FuturaPT-Medium"/>
              </a:rPr>
              <a:t>Two</a:t>
            </a:r>
            <a:endParaRPr lang="en-SG" sz="195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25"/>
              </a:spcBef>
              <a:buChar char="•"/>
              <a:tabLst>
                <a:tab pos="321945" algn="l"/>
              </a:tabLst>
            </a:pPr>
            <a:r>
              <a:rPr lang="en-SG" sz="1950">
                <a:latin typeface="FuturaPT-Medium"/>
                <a:cs typeface="FuturaPT-Medium"/>
              </a:rPr>
              <a:t>Content</a:t>
            </a:r>
            <a:r>
              <a:rPr lang="en-SG" sz="1950" spc="30">
                <a:latin typeface="FuturaPT-Medium"/>
                <a:cs typeface="FuturaPT-Medium"/>
              </a:rPr>
              <a:t> </a:t>
            </a:r>
            <a:r>
              <a:rPr lang="en-SG" sz="1950">
                <a:latin typeface="FuturaPT-Medium"/>
                <a:cs typeface="FuturaPT-Medium"/>
              </a:rPr>
              <a:t>Part</a:t>
            </a:r>
            <a:r>
              <a:rPr lang="en-SG" sz="1950" spc="35">
                <a:latin typeface="FuturaPT-Medium"/>
                <a:cs typeface="FuturaPT-Medium"/>
              </a:rPr>
              <a:t> </a:t>
            </a:r>
            <a:r>
              <a:rPr lang="en-SG" sz="1950" spc="-10">
                <a:latin typeface="FuturaPT-Medium"/>
                <a:cs typeface="FuturaPT-Medium"/>
              </a:rPr>
              <a:t>Three</a:t>
            </a:r>
            <a:endParaRPr lang="en-SG" sz="195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>
                <a:latin typeface="FuturaPT-Medium"/>
                <a:cs typeface="FuturaPT-Medium"/>
              </a:rPr>
              <a:t>Content</a:t>
            </a:r>
            <a:r>
              <a:rPr lang="en-SG" sz="1950" spc="30">
                <a:latin typeface="FuturaPT-Medium"/>
                <a:cs typeface="FuturaPT-Medium"/>
              </a:rPr>
              <a:t> </a:t>
            </a:r>
            <a:r>
              <a:rPr lang="en-SG" sz="1950">
                <a:latin typeface="FuturaPT-Medium"/>
                <a:cs typeface="FuturaPT-Medium"/>
              </a:rPr>
              <a:t>Part</a:t>
            </a:r>
            <a:r>
              <a:rPr lang="en-SG" sz="1950" spc="35">
                <a:latin typeface="FuturaPT-Medium"/>
                <a:cs typeface="FuturaPT-Medium"/>
              </a:rPr>
              <a:t> </a:t>
            </a:r>
            <a:r>
              <a:rPr lang="en-SG" sz="1950" spc="-20">
                <a:latin typeface="FuturaPT-Medium"/>
                <a:cs typeface="FuturaPT-Medium"/>
              </a:rPr>
              <a:t>Four</a:t>
            </a:r>
            <a:endParaRPr lang="en-SG" sz="1950">
              <a:latin typeface="FuturaPT-Medium"/>
              <a:cs typeface="FuturaPT-Medium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7D485AE8-BCC4-E7FC-CF0B-A16AB31837BB}"/>
              </a:ext>
            </a:extLst>
          </p:cNvPr>
          <p:cNvSpPr txBox="1"/>
          <p:nvPr userDrawn="1"/>
        </p:nvSpPr>
        <p:spPr>
          <a:xfrm>
            <a:off x="12185881" y="10430971"/>
            <a:ext cx="3414395" cy="16637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please</a:t>
            </a:r>
            <a:r>
              <a:rPr sz="950" b="1" spc="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use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media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crop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images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from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HQ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IMAGE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-10">
                <a:solidFill>
                  <a:srgbClr val="FFFFFF"/>
                </a:solidFill>
                <a:latin typeface="Arial"/>
                <a:cs typeface="Arial"/>
              </a:rPr>
              <a:t>LIBRARY</a:t>
            </a:r>
            <a:endParaRPr sz="950">
              <a:latin typeface="Arial"/>
              <a:cs typeface="Arial"/>
            </a:endParaRPr>
          </a:p>
        </p:txBody>
      </p:sp>
      <p:sp>
        <p:nvSpPr>
          <p:cNvPr id="18" name="Text Placeholder 28">
            <a:extLst>
              <a:ext uri="{FF2B5EF4-FFF2-40B4-BE49-F238E27FC236}">
                <a16:creationId xmlns:a16="http://schemas.microsoft.com/office/drawing/2014/main" id="{2A0142AA-C139-FBEC-6DE4-D66BDAF8AD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84211" y="2988859"/>
            <a:ext cx="928839" cy="784830"/>
          </a:xfrm>
          <a:prstGeom prst="rect">
            <a:avLst/>
          </a:prstGeom>
        </p:spPr>
        <p:txBody>
          <a:bodyPr/>
          <a:lstStyle>
            <a:lvl1pPr>
              <a:defRPr lang="en-US" sz="5100" spc="-25" dirty="0">
                <a:latin typeface="FuturaPT-Book"/>
                <a:cs typeface="FuturaPT-Book"/>
              </a:defRPr>
            </a:lvl1pPr>
          </a:lstStyle>
          <a:p>
            <a:pPr lvl="0"/>
            <a:r>
              <a:rPr lang="en-GB"/>
              <a:t>01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8CAED9A-C847-2FA6-079E-33F88C5134C1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97F5A891-24BC-348D-975A-E753511ECB9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2198350" y="1741488"/>
            <a:ext cx="7067846" cy="88341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1FBA596-27CE-85BC-DD8C-CCBF3B22E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7209" y="1662785"/>
            <a:ext cx="2739600" cy="300082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SECTION</a:t>
            </a:r>
            <a:r>
              <a:rPr lang="en-SG" sz="1950" spc="19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SUBHEADING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D14AA81-A4FF-82F2-D8C1-5BBC84504C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8880" y="3042148"/>
            <a:ext cx="6325870" cy="3022302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95"/>
              </a:spcBef>
              <a:defRPr lang="en-GB" sz="1950" dirty="0" smtClean="0"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95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95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95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95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95"/>
              </a:spcBef>
            </a:pPr>
            <a:r>
              <a:rPr lang="en-SG" sz="1950" dirty="0">
                <a:latin typeface="FuturaPT-Book"/>
                <a:cs typeface="FuturaPT-Book"/>
              </a:rPr>
              <a:t>Lorem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ipsum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dolor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sit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amet</a:t>
            </a:r>
            <a:r>
              <a:rPr lang="en-SG" sz="1950" dirty="0">
                <a:latin typeface="FuturaPT-Book"/>
                <a:cs typeface="FuturaPT-Book"/>
              </a:rPr>
              <a:t>,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consectetur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adipiscing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elit</a:t>
            </a:r>
            <a:r>
              <a:rPr lang="en-SG" sz="1950" dirty="0">
                <a:latin typeface="FuturaPT-Book"/>
                <a:cs typeface="FuturaPT-Book"/>
              </a:rPr>
              <a:t>,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sed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spc="-25" dirty="0">
                <a:latin typeface="FuturaPT-Book"/>
                <a:cs typeface="FuturaPT-Book"/>
              </a:rPr>
              <a:t>do </a:t>
            </a:r>
            <a:r>
              <a:rPr lang="en-SG" sz="1950" dirty="0" err="1">
                <a:latin typeface="FuturaPT-Book"/>
                <a:cs typeface="FuturaPT-Book"/>
              </a:rPr>
              <a:t>eiusmod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tempor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incididunt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ut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labore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et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dolore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magna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aliqua</a:t>
            </a:r>
            <a:r>
              <a:rPr lang="en-SG" sz="1950" dirty="0">
                <a:latin typeface="FuturaPT-Book"/>
                <a:cs typeface="FuturaPT-Book"/>
              </a:rPr>
              <a:t>.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spc="-25" dirty="0">
                <a:latin typeface="FuturaPT-Book"/>
                <a:cs typeface="FuturaPT-Book"/>
              </a:rPr>
              <a:t>Ut </a:t>
            </a:r>
            <a:r>
              <a:rPr lang="en-SG" sz="1950" dirty="0" err="1">
                <a:latin typeface="FuturaPT-Book"/>
                <a:cs typeface="FuturaPT-Book"/>
              </a:rPr>
              <a:t>enim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ad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minim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veniam</a:t>
            </a:r>
            <a:r>
              <a:rPr lang="en-SG" sz="1950" dirty="0">
                <a:latin typeface="FuturaPT-Book"/>
                <a:cs typeface="FuturaPT-Book"/>
              </a:rPr>
              <a:t>,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quis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nostrud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exercitation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ullamco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spc="-10" dirty="0" err="1">
                <a:latin typeface="FuturaPT-Book"/>
                <a:cs typeface="FuturaPT-Book"/>
              </a:rPr>
              <a:t>laboris</a:t>
            </a:r>
            <a:r>
              <a:rPr lang="en-SG" sz="1950" spc="-1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nisi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ut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aliquip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ex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ea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commodo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consequat</a:t>
            </a:r>
            <a:r>
              <a:rPr lang="en-SG" sz="1950" dirty="0">
                <a:latin typeface="FuturaPT-Book"/>
                <a:cs typeface="FuturaPT-Book"/>
              </a:rPr>
              <a:t>.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Duis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aute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irure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dolor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spc="-25" dirty="0">
                <a:latin typeface="FuturaPT-Book"/>
                <a:cs typeface="FuturaPT-Book"/>
              </a:rPr>
              <a:t>in </a:t>
            </a:r>
            <a:r>
              <a:rPr lang="en-SG" sz="1950" dirty="0" err="1">
                <a:latin typeface="FuturaPT-Book"/>
                <a:cs typeface="FuturaPT-Book"/>
              </a:rPr>
              <a:t>reprehenderit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in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voluptate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velit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esse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cillum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dolore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eu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fugiat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spc="-10" dirty="0" err="1">
                <a:latin typeface="FuturaPT-Book"/>
                <a:cs typeface="FuturaPT-Book"/>
              </a:rPr>
              <a:t>nulla</a:t>
            </a:r>
            <a:r>
              <a:rPr lang="en-SG" sz="1950" spc="-1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pariatur</a:t>
            </a:r>
            <a:r>
              <a:rPr lang="en-SG" sz="1950" dirty="0">
                <a:latin typeface="FuturaPT-Book"/>
                <a:cs typeface="FuturaPT-Book"/>
              </a:rPr>
              <a:t>.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Excepteur</a:t>
            </a:r>
            <a:r>
              <a:rPr lang="en-SG" sz="1950" spc="6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sint</a:t>
            </a:r>
            <a:r>
              <a:rPr lang="en-SG" sz="1950" spc="6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occaecat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cupidatat</a:t>
            </a:r>
            <a:r>
              <a:rPr lang="en-SG" sz="1950" spc="6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non</a:t>
            </a:r>
            <a:r>
              <a:rPr lang="en-SG" sz="1950" spc="6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proident</a:t>
            </a:r>
            <a:r>
              <a:rPr lang="en-SG" sz="1950" dirty="0">
                <a:latin typeface="FuturaPT-Book"/>
                <a:cs typeface="FuturaPT-Book"/>
              </a:rPr>
              <a:t>,</a:t>
            </a:r>
            <a:r>
              <a:rPr lang="en-SG" sz="1950" spc="6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sunt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spc="-25" dirty="0">
                <a:latin typeface="FuturaPT-Book"/>
                <a:cs typeface="FuturaPT-Book"/>
              </a:rPr>
              <a:t>in </a:t>
            </a:r>
            <a:r>
              <a:rPr lang="en-SG" sz="1950" dirty="0">
                <a:latin typeface="FuturaPT-Book"/>
                <a:cs typeface="FuturaPT-Book"/>
              </a:rPr>
              <a:t>culpa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qui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officia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deserunt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mollit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anim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id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est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spc="-10" dirty="0" err="1">
                <a:latin typeface="FuturaPT-Book"/>
                <a:cs typeface="FuturaPT-Book"/>
              </a:rPr>
              <a:t>laborum</a:t>
            </a:r>
            <a:r>
              <a:rPr lang="en-SG" sz="1950" spc="-10" dirty="0">
                <a:latin typeface="FuturaPT-Book"/>
                <a:cs typeface="FuturaPT-Book"/>
              </a:rPr>
              <a:t>.</a:t>
            </a:r>
            <a:endParaRPr lang="en-SG" sz="1950" dirty="0">
              <a:latin typeface="FuturaPT-Book"/>
              <a:cs typeface="FuturaPT-Book"/>
            </a:endParaRP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4553F0C1-D92A-21FA-A336-47060AC7B1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0916" y="8317793"/>
            <a:ext cx="3731353" cy="300082"/>
          </a:xfrm>
          <a:prstGeom prst="rect">
            <a:avLst/>
          </a:prstGeom>
        </p:spPr>
        <p:txBody>
          <a:bodyPr/>
          <a:lstStyle>
            <a:lvl1pPr marL="1270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LOREM</a:t>
            </a:r>
            <a:r>
              <a:rPr lang="en-SG" sz="1950" spc="95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IPSUM</a:t>
            </a:r>
            <a:r>
              <a:rPr lang="en-SG" sz="1950" spc="10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DOLOR</a:t>
            </a:r>
            <a:r>
              <a:rPr lang="en-SG" sz="1950" spc="10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SIT</a:t>
            </a:r>
            <a:r>
              <a:rPr lang="en-SG" sz="1950" spc="10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AMET.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A8C26A9F-CBB2-161D-15F2-93BBCC2D67E6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140769" y="1059680"/>
            <a:ext cx="46736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n-SG" dirty="0"/>
              <a:t>TEMPLATE</a:t>
            </a:r>
            <a:r>
              <a:rPr lang="en-SG" spc="145" dirty="0"/>
              <a:t> </a:t>
            </a:r>
            <a:r>
              <a:rPr lang="en-SG" spc="45" dirty="0"/>
              <a:t>SECTION</a:t>
            </a:r>
            <a:r>
              <a:rPr lang="en-SG" spc="145" dirty="0"/>
              <a:t> </a:t>
            </a:r>
            <a:r>
              <a:rPr lang="en-SG" spc="-10" dirty="0"/>
              <a:t>HEADING</a:t>
            </a:r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0E454939-04A3-E232-88F1-9AD9A94804DB}"/>
              </a:ext>
            </a:extLst>
          </p:cNvPr>
          <p:cNvSpPr txBox="1"/>
          <p:nvPr userDrawn="1"/>
        </p:nvSpPr>
        <p:spPr>
          <a:xfrm>
            <a:off x="12185881" y="10430971"/>
            <a:ext cx="3414395" cy="16637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please</a:t>
            </a:r>
            <a:r>
              <a:rPr sz="950" b="1" spc="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use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media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crop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images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from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HQ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IMAGE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-10">
                <a:solidFill>
                  <a:srgbClr val="FFFFFF"/>
                </a:solidFill>
                <a:latin typeface="Arial"/>
                <a:cs typeface="Arial"/>
              </a:rPr>
              <a:t>LIBRARY</a:t>
            </a:r>
            <a:endParaRPr sz="950">
              <a:latin typeface="Arial"/>
              <a:cs typeface="Arial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B3526F-BF88-9C8B-B7C8-B5B5DE080A4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0EEEB0D5-96A4-1579-A837-BB5C7980B3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198350" y="1740784"/>
            <a:ext cx="7067550" cy="88351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22">
            <a:extLst>
              <a:ext uri="{FF2B5EF4-FFF2-40B4-BE49-F238E27FC236}">
                <a16:creationId xmlns:a16="http://schemas.microsoft.com/office/drawing/2014/main" id="{69B35E66-B161-7D91-052C-6E09468BEEC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2381" y="8630612"/>
            <a:ext cx="4188353" cy="300082"/>
          </a:xfrm>
          <a:prstGeom prst="rect">
            <a:avLst/>
          </a:prstGeom>
        </p:spPr>
        <p:txBody>
          <a:bodyPr/>
          <a:lstStyle>
            <a:lvl1pPr marL="13335">
              <a:lnSpc>
                <a:spcPct val="100000"/>
              </a:lnSpc>
              <a:spcBef>
                <a:spcPts val="125"/>
              </a:spcBef>
              <a:defRPr lang="en-GB" sz="180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>
              <a:lnSpc>
                <a:spcPct val="100000"/>
              </a:lnSpc>
              <a:spcBef>
                <a:spcPts val="125"/>
              </a:spcBef>
            </a:pP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4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SUBHEADING</a:t>
            </a:r>
            <a:endParaRPr lang="en-SG" sz="1950" dirty="0">
              <a:latin typeface="FuturaPT-Book"/>
              <a:cs typeface="FuturaPT-Book"/>
            </a:endParaRPr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84096C64-B641-DD3E-5AB1-AA3AD20E36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02687" y="9103319"/>
            <a:ext cx="4200889" cy="1326966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solidFill>
                  <a:schemeClr val="tx1"/>
                </a:solidFill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1350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1350"/>
              </a:spcBef>
            </a:pPr>
            <a:r>
              <a:rPr lang="en-SG" sz="1950" err="1">
                <a:latin typeface="FuturaPT-Book"/>
                <a:cs typeface="FuturaPT-Book"/>
              </a:rPr>
              <a:t>Excesedit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dem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inci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doluptiatusa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dolorerepe</a:t>
            </a:r>
            <a:r>
              <a:rPr lang="en-SG" sz="1950" spc="-1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simporporio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es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moluptErit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ipsa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volo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spc="-25">
                <a:latin typeface="FuturaPT-Book"/>
                <a:cs typeface="FuturaPT-Book"/>
              </a:rPr>
              <a:t>rem </a:t>
            </a:r>
            <a:r>
              <a:rPr lang="en-SG" sz="1950" err="1">
                <a:latin typeface="FuturaPT-Book"/>
                <a:cs typeface="FuturaPT-Book"/>
              </a:rPr>
              <a:t>siminum</a:t>
            </a:r>
            <a:r>
              <a:rPr lang="en-SG" sz="1950" spc="5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faciae</a:t>
            </a:r>
            <a:r>
              <a:rPr lang="en-SG" sz="1950" spc="60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plab</a:t>
            </a:r>
            <a:r>
              <a:rPr lang="en-SG" sz="1950" spc="-10">
                <a:latin typeface="FuturaPT-Book"/>
                <a:cs typeface="FuturaPT-Book"/>
              </a:rPr>
              <a:t>.</a:t>
            </a:r>
            <a:endParaRPr lang="en-SG" sz="1950">
              <a:latin typeface="FuturaPT-Book"/>
              <a:cs typeface="FuturaPT-Book"/>
            </a:endParaRPr>
          </a:p>
        </p:txBody>
      </p:sp>
      <p:sp>
        <p:nvSpPr>
          <p:cNvPr id="30" name="Text Placeholder 22">
            <a:extLst>
              <a:ext uri="{FF2B5EF4-FFF2-40B4-BE49-F238E27FC236}">
                <a16:creationId xmlns:a16="http://schemas.microsoft.com/office/drawing/2014/main" id="{F34DD80D-B5C6-38C8-5B72-46129BACB0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3128260" y="8624938"/>
            <a:ext cx="4188353" cy="300082"/>
          </a:xfrm>
          <a:prstGeom prst="rect">
            <a:avLst/>
          </a:prstGeom>
        </p:spPr>
        <p:txBody>
          <a:bodyPr/>
          <a:lstStyle>
            <a:lvl1pPr marL="13335">
              <a:lnSpc>
                <a:spcPct val="100000"/>
              </a:lnSpc>
              <a:spcBef>
                <a:spcPts val="125"/>
              </a:spcBef>
              <a:defRPr lang="en-GB" sz="180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>
              <a:lnSpc>
                <a:spcPct val="100000"/>
              </a:lnSpc>
              <a:spcBef>
                <a:spcPts val="125"/>
              </a:spcBef>
            </a:pP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4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SUBHEADING</a:t>
            </a:r>
            <a:endParaRPr lang="en-SG" sz="1950" dirty="0">
              <a:latin typeface="FuturaPT-Book"/>
              <a:cs typeface="FuturaPT-Book"/>
            </a:endParaRPr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01E704FE-F001-1B3C-C0F6-14E583D5B1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3128424" y="9103319"/>
            <a:ext cx="4200889" cy="1326966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solidFill>
                  <a:schemeClr val="tx1"/>
                </a:solidFill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1350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1350"/>
              </a:spcBef>
            </a:pPr>
            <a:r>
              <a:rPr lang="en-SG" sz="1950" err="1">
                <a:latin typeface="FuturaPT-Book"/>
                <a:cs typeface="FuturaPT-Book"/>
              </a:rPr>
              <a:t>Excesedit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dem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inci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doluptiatusa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dolorerepe</a:t>
            </a:r>
            <a:r>
              <a:rPr lang="en-SG" sz="1950" spc="-1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simporporio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es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moluptErit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ipsa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volo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spc="-25">
                <a:latin typeface="FuturaPT-Book"/>
                <a:cs typeface="FuturaPT-Book"/>
              </a:rPr>
              <a:t>rem </a:t>
            </a:r>
            <a:r>
              <a:rPr lang="en-SG" sz="1950" err="1">
                <a:latin typeface="FuturaPT-Book"/>
                <a:cs typeface="FuturaPT-Book"/>
              </a:rPr>
              <a:t>siminum</a:t>
            </a:r>
            <a:r>
              <a:rPr lang="en-SG" sz="1950" spc="5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faciae</a:t>
            </a:r>
            <a:r>
              <a:rPr lang="en-SG" sz="1950" spc="60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plab</a:t>
            </a:r>
            <a:r>
              <a:rPr lang="en-SG" sz="1950" spc="-10">
                <a:latin typeface="FuturaPT-Book"/>
                <a:cs typeface="FuturaPT-Book"/>
              </a:rPr>
              <a:t>.</a:t>
            </a:r>
            <a:endParaRPr lang="en-SG" sz="1950">
              <a:latin typeface="FuturaPT-Book"/>
              <a:cs typeface="FuturaPT-Book"/>
            </a:endParaRP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E2BB82D-4FB5-8E68-1967-BF2AC589F28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77879" y="8631319"/>
            <a:ext cx="4188353" cy="300082"/>
          </a:xfrm>
          <a:prstGeom prst="rect">
            <a:avLst/>
          </a:prstGeom>
        </p:spPr>
        <p:txBody>
          <a:bodyPr/>
          <a:lstStyle>
            <a:lvl1pPr marL="13335">
              <a:lnSpc>
                <a:spcPct val="100000"/>
              </a:lnSpc>
              <a:spcBef>
                <a:spcPts val="125"/>
              </a:spcBef>
              <a:defRPr lang="en-GB" sz="180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>
              <a:lnSpc>
                <a:spcPct val="100000"/>
              </a:lnSpc>
              <a:spcBef>
                <a:spcPts val="125"/>
              </a:spcBef>
            </a:pP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4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SUBHEADING</a:t>
            </a:r>
            <a:endParaRPr lang="en-SG" sz="1950" dirty="0">
              <a:latin typeface="FuturaPT-Book"/>
              <a:cs typeface="FuturaPT-Book"/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18EA277-8C0C-7C5A-ECE9-7F71425CAF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88747" y="2932113"/>
            <a:ext cx="4188353" cy="52355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66234619-4A37-5D80-AF0F-5E9A3C2B34B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114937" y="2931714"/>
            <a:ext cx="4188353" cy="523557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C7864CE-22EE-279A-8C75-B0A77927362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3140960" y="2931714"/>
            <a:ext cx="4188353" cy="52355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A163C292-2606-2619-8F59-EA502AB03D62}"/>
              </a:ext>
            </a:extLst>
          </p:cNvPr>
          <p:cNvSpPr txBox="1"/>
          <p:nvPr userDrawn="1"/>
        </p:nvSpPr>
        <p:spPr>
          <a:xfrm>
            <a:off x="8102236" y="8070823"/>
            <a:ext cx="2284730" cy="12636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please use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media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crop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images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from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HQ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IMAGE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 spc="-10">
                <a:solidFill>
                  <a:srgbClr val="FFFFFF"/>
                </a:solidFill>
                <a:latin typeface="Arial"/>
                <a:cs typeface="Arial"/>
              </a:rPr>
              <a:t>LIBRARY</a:t>
            </a:r>
            <a:endParaRPr sz="650">
              <a:latin typeface="Arial"/>
              <a:cs typeface="Arial"/>
            </a:endParaRPr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F3BC4CE4-C4D0-A722-2B1C-E7613D95AE93}"/>
              </a:ext>
            </a:extLst>
          </p:cNvPr>
          <p:cNvSpPr txBox="1"/>
          <p:nvPr userDrawn="1"/>
        </p:nvSpPr>
        <p:spPr>
          <a:xfrm>
            <a:off x="3076211" y="8070823"/>
            <a:ext cx="2284730" cy="12636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please use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media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crop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images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from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HQ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IMAGE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 spc="-10">
                <a:solidFill>
                  <a:srgbClr val="FFFFFF"/>
                </a:solidFill>
                <a:latin typeface="Arial"/>
                <a:cs typeface="Arial"/>
              </a:rPr>
              <a:t>LIBRARY</a:t>
            </a:r>
            <a:endParaRPr sz="650">
              <a:latin typeface="Arial"/>
              <a:cs typeface="Arial"/>
            </a:endParaRP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13A68E34-AB36-F8D1-8028-138E688B27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71610" y="9103319"/>
            <a:ext cx="4200889" cy="1326966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solidFill>
                  <a:schemeClr val="tx1"/>
                </a:solidFill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1350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1350"/>
              </a:spcBef>
            </a:pPr>
            <a:r>
              <a:rPr lang="en-SG" sz="1950" err="1">
                <a:latin typeface="FuturaPT-Book"/>
                <a:cs typeface="FuturaPT-Book"/>
              </a:rPr>
              <a:t>Excesedit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dem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inci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doluptiatusa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dolorerepe</a:t>
            </a:r>
            <a:r>
              <a:rPr lang="en-SG" sz="1950" spc="-1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simporporio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es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moluptErit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ipsa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volo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spc="-25">
                <a:latin typeface="FuturaPT-Book"/>
                <a:cs typeface="FuturaPT-Book"/>
              </a:rPr>
              <a:t>rem </a:t>
            </a:r>
            <a:r>
              <a:rPr lang="en-SG" sz="1950" err="1">
                <a:latin typeface="FuturaPT-Book"/>
                <a:cs typeface="FuturaPT-Book"/>
              </a:rPr>
              <a:t>siminum</a:t>
            </a:r>
            <a:r>
              <a:rPr lang="en-SG" sz="1950" spc="5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faciae</a:t>
            </a:r>
            <a:r>
              <a:rPr lang="en-SG" sz="1950" spc="60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plab</a:t>
            </a:r>
            <a:r>
              <a:rPr lang="en-SG" sz="1950" spc="-10">
                <a:latin typeface="FuturaPT-Book"/>
                <a:cs typeface="FuturaPT-Book"/>
              </a:rPr>
              <a:t>.</a:t>
            </a:r>
            <a:endParaRPr lang="en-SG" sz="1950">
              <a:latin typeface="FuturaPT-Book"/>
              <a:cs typeface="FuturaPT-Book"/>
            </a:endParaRPr>
          </a:p>
        </p:txBody>
      </p:sp>
      <p:sp>
        <p:nvSpPr>
          <p:cNvPr id="32" name="Text Placeholder 11">
            <a:extLst>
              <a:ext uri="{FF2B5EF4-FFF2-40B4-BE49-F238E27FC236}">
                <a16:creationId xmlns:a16="http://schemas.microsoft.com/office/drawing/2014/main" id="{32139878-6D1D-E8AC-08FC-B9B6B15B6AC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57209" y="1662785"/>
            <a:ext cx="2740753" cy="300082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SECTION</a:t>
            </a:r>
            <a:r>
              <a:rPr lang="en-SG" sz="1950" spc="19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SUBHEADING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33" name="object 5">
            <a:extLst>
              <a:ext uri="{FF2B5EF4-FFF2-40B4-BE49-F238E27FC236}">
                <a16:creationId xmlns:a16="http://schemas.microsoft.com/office/drawing/2014/main" id="{84D26E5E-447B-D01E-CF41-248A4CA6D4C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140769" y="1059680"/>
            <a:ext cx="46736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n-SG" dirty="0"/>
              <a:t>TEMPLATE</a:t>
            </a:r>
            <a:r>
              <a:rPr lang="en-SG" spc="145" dirty="0"/>
              <a:t> </a:t>
            </a:r>
            <a:r>
              <a:rPr lang="en-SG" spc="45" dirty="0"/>
              <a:t>SECTION</a:t>
            </a:r>
            <a:r>
              <a:rPr lang="en-SG" spc="145" dirty="0"/>
              <a:t> </a:t>
            </a:r>
            <a:r>
              <a:rPr lang="en-SG" spc="-10" dirty="0"/>
              <a:t>HEADING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B99C78-155D-F807-C264-5D0764CBE3B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E85211A5-497B-57D0-783E-D488BD10F4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89275" y="2932113"/>
            <a:ext cx="6543675" cy="52355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A3D8753B-4DC9-5D49-308B-DEF16A87A1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772048" y="2929446"/>
            <a:ext cx="6543675" cy="52355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object 11">
            <a:extLst>
              <a:ext uri="{FF2B5EF4-FFF2-40B4-BE49-F238E27FC236}">
                <a16:creationId xmlns:a16="http://schemas.microsoft.com/office/drawing/2014/main" id="{E0B2173A-2A4B-3C7B-0E92-8C2A0857FE00}"/>
              </a:ext>
            </a:extLst>
          </p:cNvPr>
          <p:cNvSpPr txBox="1"/>
          <p:nvPr userDrawn="1"/>
        </p:nvSpPr>
        <p:spPr>
          <a:xfrm>
            <a:off x="3076211" y="8028940"/>
            <a:ext cx="3414395" cy="17653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please</a:t>
            </a:r>
            <a:r>
              <a:rPr sz="950" b="1" spc="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use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media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crop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images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from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HQ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IMAGE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-10">
                <a:solidFill>
                  <a:srgbClr val="FFFFFF"/>
                </a:solidFill>
                <a:latin typeface="Arial"/>
                <a:cs typeface="Arial"/>
              </a:rPr>
              <a:t>LIBRARY</a:t>
            </a:r>
            <a:endParaRPr sz="950">
              <a:latin typeface="Arial"/>
              <a:cs typeface="Arial"/>
            </a:endParaRPr>
          </a:p>
        </p:txBody>
      </p:sp>
      <p:sp>
        <p:nvSpPr>
          <p:cNvPr id="18" name="Text Placeholder 26">
            <a:extLst>
              <a:ext uri="{FF2B5EF4-FFF2-40B4-BE49-F238E27FC236}">
                <a16:creationId xmlns:a16="http://schemas.microsoft.com/office/drawing/2014/main" id="{460350D2-50D0-2F1D-0F7C-9AEEAD6659F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772500" y="9103319"/>
            <a:ext cx="5717987" cy="987899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solidFill>
                  <a:schemeClr val="tx1"/>
                </a:solidFill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1350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1350"/>
              </a:spcBef>
            </a:pPr>
            <a:r>
              <a:rPr lang="en-SG" sz="1950" err="1">
                <a:latin typeface="FuturaPT-Book"/>
                <a:cs typeface="FuturaPT-Book"/>
              </a:rPr>
              <a:t>Excesedit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dem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inci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doluptiatusa</a:t>
            </a:r>
            <a:r>
              <a:rPr lang="en-SG" sz="1950" spc="7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dolorerepe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simporporio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spc="-25">
                <a:latin typeface="FuturaPT-Book"/>
                <a:cs typeface="FuturaPT-Book"/>
              </a:rPr>
              <a:t>es </a:t>
            </a:r>
            <a:r>
              <a:rPr lang="en-SG" sz="1950" err="1">
                <a:latin typeface="FuturaPT-Book"/>
                <a:cs typeface="FuturaPT-Book"/>
              </a:rPr>
              <a:t>moluptErit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ipsa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volo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rem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siminum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faciae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plab</a:t>
            </a:r>
            <a:r>
              <a:rPr lang="en-SG" sz="1950" spc="-10">
                <a:latin typeface="FuturaPT-Book"/>
                <a:cs typeface="FuturaPT-Book"/>
              </a:rPr>
              <a:t>.</a:t>
            </a:r>
            <a:endParaRPr lang="en-SG" sz="1950">
              <a:latin typeface="FuturaPT-Book"/>
              <a:cs typeface="FuturaPT-Book"/>
            </a:endParaRPr>
          </a:p>
        </p:txBody>
      </p:sp>
      <p:sp>
        <p:nvSpPr>
          <p:cNvPr id="19" name="Text Placeholder 22">
            <a:extLst>
              <a:ext uri="{FF2B5EF4-FFF2-40B4-BE49-F238E27FC236}">
                <a16:creationId xmlns:a16="http://schemas.microsoft.com/office/drawing/2014/main" id="{5E4D143C-8F0A-374D-3FD5-B24C56E6592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077879" y="8631319"/>
            <a:ext cx="5711906" cy="300082"/>
          </a:xfrm>
          <a:prstGeom prst="rect">
            <a:avLst/>
          </a:prstGeom>
        </p:spPr>
        <p:txBody>
          <a:bodyPr/>
          <a:lstStyle>
            <a:lvl1pPr marL="13335">
              <a:lnSpc>
                <a:spcPct val="100000"/>
              </a:lnSpc>
              <a:spcBef>
                <a:spcPts val="125"/>
              </a:spcBef>
              <a:defRPr lang="en-GB" sz="180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>
              <a:lnSpc>
                <a:spcPct val="100000"/>
              </a:lnSpc>
              <a:spcBef>
                <a:spcPts val="125"/>
              </a:spcBef>
            </a:pP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4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SUBHEADING</a:t>
            </a:r>
            <a:endParaRPr lang="en-SG" sz="1950" dirty="0">
              <a:latin typeface="FuturaPT-Book"/>
              <a:cs typeface="FuturaPT-Book"/>
            </a:endParaRPr>
          </a:p>
        </p:txBody>
      </p:sp>
      <p:sp>
        <p:nvSpPr>
          <p:cNvPr id="20" name="Text Placeholder 22">
            <a:extLst>
              <a:ext uri="{FF2B5EF4-FFF2-40B4-BE49-F238E27FC236}">
                <a16:creationId xmlns:a16="http://schemas.microsoft.com/office/drawing/2014/main" id="{71083CD4-779B-62A2-089A-3171F1E48F3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772048" y="8631319"/>
            <a:ext cx="5711906" cy="300082"/>
          </a:xfrm>
          <a:prstGeom prst="rect">
            <a:avLst/>
          </a:prstGeom>
        </p:spPr>
        <p:txBody>
          <a:bodyPr/>
          <a:lstStyle>
            <a:lvl1pPr marL="13335">
              <a:lnSpc>
                <a:spcPct val="100000"/>
              </a:lnSpc>
              <a:spcBef>
                <a:spcPts val="125"/>
              </a:spcBef>
              <a:defRPr lang="en-GB" sz="180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>
              <a:lnSpc>
                <a:spcPct val="100000"/>
              </a:lnSpc>
              <a:spcBef>
                <a:spcPts val="125"/>
              </a:spcBef>
            </a:pP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4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SUBHEADING</a:t>
            </a:r>
            <a:endParaRPr lang="en-SG" sz="1950" dirty="0">
              <a:latin typeface="FuturaPT-Book"/>
              <a:cs typeface="FuturaPT-Book"/>
            </a:endParaRP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2B75AE5A-FB99-DB02-FB4E-53DFC0EF151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71610" y="9103319"/>
            <a:ext cx="5718175" cy="987899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solidFill>
                  <a:schemeClr val="tx1"/>
                </a:solidFill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1350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1350"/>
              </a:spcBef>
            </a:pPr>
            <a:r>
              <a:rPr lang="en-SG" sz="1950" err="1">
                <a:latin typeface="FuturaPT-Book"/>
                <a:cs typeface="FuturaPT-Book"/>
              </a:rPr>
              <a:t>Excesedit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dem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inci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doluptiatusa</a:t>
            </a:r>
            <a:r>
              <a:rPr lang="en-SG" sz="1950" spc="7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dolorerepe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simporporio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spc="-25">
                <a:latin typeface="FuturaPT-Book"/>
                <a:cs typeface="FuturaPT-Book"/>
              </a:rPr>
              <a:t>es </a:t>
            </a:r>
            <a:r>
              <a:rPr lang="en-SG" sz="1950" err="1">
                <a:latin typeface="FuturaPT-Book"/>
                <a:cs typeface="FuturaPT-Book"/>
              </a:rPr>
              <a:t>moluptErit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ipsa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volo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rem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siminum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faciae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plab</a:t>
            </a:r>
            <a:r>
              <a:rPr lang="en-SG" sz="1950" spc="-10">
                <a:latin typeface="FuturaPT-Book"/>
                <a:cs typeface="FuturaPT-Book"/>
              </a:rPr>
              <a:t>.</a:t>
            </a:r>
            <a:endParaRPr lang="en-SG" sz="1950">
              <a:latin typeface="FuturaPT-Book"/>
              <a:cs typeface="FuturaPT-Book"/>
            </a:endParaRP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F0BB9C0E-475E-89C8-1E02-E9A09934A9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7209" y="1662785"/>
            <a:ext cx="2740753" cy="300082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SECTION</a:t>
            </a:r>
            <a:r>
              <a:rPr lang="en-SG" sz="1950" spc="19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SUBHEADING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23" name="object 5">
            <a:extLst>
              <a:ext uri="{FF2B5EF4-FFF2-40B4-BE49-F238E27FC236}">
                <a16:creationId xmlns:a16="http://schemas.microsoft.com/office/drawing/2014/main" id="{A68C5322-4622-7A03-0199-D6AA495B377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140769" y="1059680"/>
            <a:ext cx="46736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n-SG" dirty="0"/>
              <a:t>TEMPLATE</a:t>
            </a:r>
            <a:r>
              <a:rPr lang="en-SG" spc="145" dirty="0"/>
              <a:t> </a:t>
            </a:r>
            <a:r>
              <a:rPr lang="en-SG" spc="45" dirty="0"/>
              <a:t>SECTION</a:t>
            </a:r>
            <a:r>
              <a:rPr lang="en-SG" spc="145" dirty="0"/>
              <a:t> </a:t>
            </a:r>
            <a:r>
              <a:rPr lang="en-SG" spc="-10" dirty="0"/>
              <a:t>HEADING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595FF8B-5F4C-178B-3F2A-7B96C02B927E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45148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hart Placeholder 21">
            <a:extLst>
              <a:ext uri="{FF2B5EF4-FFF2-40B4-BE49-F238E27FC236}">
                <a16:creationId xmlns:a16="http://schemas.microsoft.com/office/drawing/2014/main" id="{77D9B8BA-6C7F-B5CD-0358-EC7A15D456B2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792672" y="2648353"/>
            <a:ext cx="8847962" cy="720455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166A0A3-382F-A14B-D27E-8AF9224D3F1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71011" y="3063875"/>
            <a:ext cx="5254625" cy="6789038"/>
          </a:xfrm>
          <a:prstGeom prst="rect">
            <a:avLst/>
          </a:prstGeom>
        </p:spPr>
        <p:txBody>
          <a:bodyPr/>
          <a:lstStyle>
            <a:lvl1pPr marL="12700" indent="0">
              <a:buFont typeface="Arial" panose="020B0604020202020204" pitchFamily="34" charset="0"/>
              <a:buNone/>
              <a:defRPr lang="en-GB" sz="2600" dirty="0" smtClean="0">
                <a:solidFill>
                  <a:schemeClr val="tx1"/>
                </a:solidFill>
                <a:latin typeface="Futura PT Medium" panose="020B0602020204020303" pitchFamily="34" charset="77"/>
                <a:ea typeface="+mn-ea"/>
                <a:cs typeface="+mn-cs"/>
              </a:defRPr>
            </a:lvl1pPr>
            <a:lvl2pPr>
              <a:defRPr sz="850"/>
            </a:lvl2pPr>
          </a:lstStyle>
          <a:p>
            <a:pPr marL="388620" marR="0" lvl="0" indent="-37592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88620" algn="l"/>
              </a:tabLst>
              <a:defRPr/>
            </a:pP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Lorem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ipsum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dolor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sit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-2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amet</a:t>
            </a:r>
            <a:endParaRPr kumimoji="0" lang="en-SG" sz="2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Medium"/>
              <a:cs typeface="FuturaPT-Medium"/>
            </a:endParaRPr>
          </a:p>
          <a:p>
            <a:pPr marL="389255" marR="5080" lvl="0" indent="0" defTabSz="914400" eaLnBrk="1" fontAlgn="auto" latinLnBrk="0" hangingPunct="1">
              <a:lnSpc>
                <a:spcPts val="264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Excesedit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dem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inci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doluptiatusa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dolorerepe</a:t>
            </a:r>
            <a:r>
              <a:rPr kumimoji="0" lang="en-SG" sz="1950" b="0" i="0" u="none" strike="noStrike" kern="0" cap="none" spc="-1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simporporio</a:t>
            </a:r>
            <a:r>
              <a:rPr kumimoji="0" lang="en-SG" sz="195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es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molupt</a:t>
            </a:r>
            <a:endParaRPr kumimoji="0" lang="en-SG" sz="19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6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388620" marR="0" lvl="0" indent="-37592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88620" algn="l"/>
              </a:tabLst>
              <a:defRPr/>
            </a:pP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Lorem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ipsum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dolor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sit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-2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amet</a:t>
            </a:r>
            <a:endParaRPr kumimoji="0" lang="en-SG" sz="2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Medium"/>
              <a:cs typeface="FuturaPT-Medium"/>
            </a:endParaRPr>
          </a:p>
          <a:p>
            <a:pPr marL="389255" marR="5080" lvl="0" indent="0" defTabSz="914400" eaLnBrk="1" fontAlgn="auto" latinLnBrk="0" hangingPunct="1">
              <a:lnSpc>
                <a:spcPts val="2640"/>
              </a:lnSpc>
              <a:spcBef>
                <a:spcPts val="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Excesedit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dem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inci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doluptiatusa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dolorerepe</a:t>
            </a:r>
            <a:r>
              <a:rPr kumimoji="0" lang="en-SG" sz="1950" b="0" i="0" u="none" strike="noStrike" kern="0" cap="none" spc="-1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simporporio</a:t>
            </a:r>
            <a:r>
              <a:rPr kumimoji="0" lang="en-SG" sz="195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es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molupt</a:t>
            </a:r>
            <a:endParaRPr kumimoji="0" lang="en-SG" sz="19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6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388620" marR="0" lvl="0" indent="-37592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88620" algn="l"/>
              </a:tabLst>
              <a:defRPr/>
            </a:pP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Lorem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ipsum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dolor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sit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-2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amet</a:t>
            </a:r>
            <a:endParaRPr kumimoji="0" lang="en-SG" sz="2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Medium"/>
              <a:cs typeface="FuturaPT-Medium"/>
            </a:endParaRPr>
          </a:p>
          <a:p>
            <a:pPr marL="389255" marR="5080" lvl="0" indent="0" defTabSz="914400" eaLnBrk="1" fontAlgn="auto" latinLnBrk="0" hangingPunct="1">
              <a:lnSpc>
                <a:spcPts val="264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Excesedit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dem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inci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doluptiatusa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dolorerepe</a:t>
            </a:r>
            <a:r>
              <a:rPr kumimoji="0" lang="en-SG" sz="1950" b="0" i="0" u="none" strike="noStrike" kern="0" cap="none" spc="-1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simporporio</a:t>
            </a:r>
            <a:r>
              <a:rPr kumimoji="0" lang="en-SG" sz="195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es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molupt</a:t>
            </a:r>
            <a:endParaRPr kumimoji="0" lang="en-SG" sz="19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6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388620" marR="0" lvl="0" indent="-375920" defTabSz="91440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88620" algn="l"/>
              </a:tabLst>
              <a:defRPr/>
            </a:pP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Lorem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ipsum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dolor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sit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-2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amet</a:t>
            </a:r>
            <a:endParaRPr kumimoji="0" lang="en-SG" sz="2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Medium"/>
              <a:cs typeface="FuturaPT-Medium"/>
            </a:endParaRPr>
          </a:p>
          <a:p>
            <a:pPr marL="389255" marR="5080" lvl="0" indent="0" defTabSz="914400" eaLnBrk="1" fontAlgn="auto" latinLnBrk="0" hangingPunct="1">
              <a:lnSpc>
                <a:spcPts val="26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Excesedit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dem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inci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doluptiatusa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dolorerepe</a:t>
            </a:r>
            <a:r>
              <a:rPr kumimoji="0" lang="en-SG" sz="1950" b="0" i="0" u="none" strike="noStrike" kern="0" cap="none" spc="-1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simporporio</a:t>
            </a:r>
            <a:r>
              <a:rPr kumimoji="0" lang="en-SG" sz="195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es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molupt</a:t>
            </a:r>
            <a:endParaRPr kumimoji="0" lang="en-SG" sz="19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6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388620" marR="0" lvl="0" indent="-375920" defTabSz="91440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88620" algn="l"/>
              </a:tabLst>
              <a:defRPr/>
            </a:pP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Lorem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ipsum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dolor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sit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-2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amet</a:t>
            </a:r>
            <a:endParaRPr kumimoji="0" lang="en-SG" sz="2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Medium"/>
              <a:cs typeface="FuturaPT-Medium"/>
            </a:endParaRPr>
          </a:p>
          <a:p>
            <a:pPr marL="389255" marR="5080" lvl="0" indent="0" defTabSz="914400" eaLnBrk="1" fontAlgn="auto" latinLnBrk="0" hangingPunct="1">
              <a:lnSpc>
                <a:spcPts val="26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Excesedit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dem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inci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doluptiatusa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dolorerepe</a:t>
            </a:r>
            <a:r>
              <a:rPr kumimoji="0" lang="en-SG" sz="1950" b="0" i="0" u="none" strike="noStrike" kern="0" cap="none" spc="-1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simporporio</a:t>
            </a:r>
            <a:r>
              <a:rPr kumimoji="0" lang="en-SG" sz="195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es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molupt</a:t>
            </a:r>
            <a:endParaRPr kumimoji="0" lang="en-SG" sz="19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388620" marR="0" lvl="0" indent="-375920" defTabSz="914400" eaLnBrk="1" fontAlgn="auto" latinLnBrk="0" hangingPunct="1">
              <a:lnSpc>
                <a:spcPct val="100000"/>
              </a:lnSpc>
              <a:spcBef>
                <a:spcPts val="315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88620" algn="l"/>
              </a:tabLst>
              <a:defRPr/>
            </a:pPr>
            <a:endParaRPr kumimoji="0" lang="en-SG" sz="2600" b="0" i="0" u="none" strike="noStrike" kern="0" cap="none" spc="0" normalizeH="0" baseline="0" noProof="0">
              <a:ln>
                <a:noFill/>
              </a:ln>
              <a:solidFill>
                <a:srgbClr val="C0504D"/>
              </a:solidFill>
              <a:effectLst/>
              <a:uLnTx/>
              <a:uFillTx/>
              <a:latin typeface="FuturaPT-Medium"/>
              <a:cs typeface="FuturaPT-Medium"/>
            </a:endParaRP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69DE6FCA-98B6-5CF4-DACF-05D298A5246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7209" y="1662785"/>
            <a:ext cx="2740753" cy="300082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SECTION</a:t>
            </a:r>
            <a:r>
              <a:rPr lang="en-SG" sz="1950" spc="19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SUBHEADING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24" name="object 5">
            <a:extLst>
              <a:ext uri="{FF2B5EF4-FFF2-40B4-BE49-F238E27FC236}">
                <a16:creationId xmlns:a16="http://schemas.microsoft.com/office/drawing/2014/main" id="{084F5248-4DD5-107D-F41C-D0A505C181C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140769" y="1059680"/>
            <a:ext cx="46736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n-SG" dirty="0"/>
              <a:t>TEMPLATE</a:t>
            </a:r>
            <a:r>
              <a:rPr lang="en-SG" spc="145" dirty="0"/>
              <a:t> </a:t>
            </a:r>
            <a:r>
              <a:rPr lang="en-SG" spc="45" dirty="0"/>
              <a:t>SECTION</a:t>
            </a:r>
            <a:r>
              <a:rPr lang="en-SG" spc="145" dirty="0"/>
              <a:t> </a:t>
            </a:r>
            <a:r>
              <a:rPr lang="en-SG" spc="-10" dirty="0"/>
              <a:t>HEADING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98CFDC-1157-DA8F-398D-049A26B5424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616594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852CB956-DFAB-C710-9F2F-3E2E6667E3E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7209" y="1662785"/>
            <a:ext cx="2740753" cy="300082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SECTION</a:t>
            </a:r>
            <a:r>
              <a:rPr lang="en-SG" sz="1950" spc="19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SUBHEADING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3" name="object 5">
            <a:extLst>
              <a:ext uri="{FF2B5EF4-FFF2-40B4-BE49-F238E27FC236}">
                <a16:creationId xmlns:a16="http://schemas.microsoft.com/office/drawing/2014/main" id="{913395AC-B7A0-447F-597A-BF0247D8DCF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140769" y="1059680"/>
            <a:ext cx="46736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n-SG" dirty="0"/>
              <a:t>TEMPLATE</a:t>
            </a:r>
            <a:r>
              <a:rPr lang="en-SG" spc="145" dirty="0"/>
              <a:t> </a:t>
            </a:r>
            <a:r>
              <a:rPr lang="en-SG" spc="45" dirty="0"/>
              <a:t>SECTION</a:t>
            </a:r>
            <a:r>
              <a:rPr lang="en-SG" spc="145" dirty="0"/>
              <a:t> </a:t>
            </a:r>
            <a:r>
              <a:rPr lang="en-SG" spc="-10" dirty="0"/>
              <a:t>HEADING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AAEE45-F5D9-EC81-D5FD-E5284C3EF79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398375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Placeholder 26">
            <a:extLst>
              <a:ext uri="{FF2B5EF4-FFF2-40B4-BE49-F238E27FC236}">
                <a16:creationId xmlns:a16="http://schemas.microsoft.com/office/drawing/2014/main" id="{B532CF08-A7AD-D3D0-33AF-EEB73EEE501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70855" y="3705799"/>
            <a:ext cx="4213860" cy="1460979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solidFill>
                  <a:schemeClr val="tx1"/>
                </a:solidFill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1350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1350"/>
              </a:spcBef>
            </a:pPr>
            <a:r>
              <a:rPr lang="en-SG" sz="1950" err="1">
                <a:latin typeface="FuturaPT-Book"/>
                <a:cs typeface="FuturaPT-Book"/>
              </a:rPr>
              <a:t>Excesedit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dem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inci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doluptiatusa</a:t>
            </a:r>
            <a:r>
              <a:rPr lang="en-SG" sz="1950" spc="7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dolorerepe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simporporio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spc="-25">
                <a:latin typeface="FuturaPT-Book"/>
                <a:cs typeface="FuturaPT-Book"/>
              </a:rPr>
              <a:t>es </a:t>
            </a:r>
            <a:r>
              <a:rPr lang="en-SG" sz="1950" err="1">
                <a:latin typeface="FuturaPT-Book"/>
                <a:cs typeface="FuturaPT-Book"/>
              </a:rPr>
              <a:t>moluptErit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ipsa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volo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rem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siminum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faciae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plab</a:t>
            </a:r>
            <a:r>
              <a:rPr lang="en-SG" sz="1950" spc="-10">
                <a:latin typeface="FuturaPT-Book"/>
                <a:cs typeface="FuturaPT-Book"/>
              </a:rPr>
              <a:t>.</a:t>
            </a:r>
            <a:endParaRPr lang="en-SG" sz="1950">
              <a:latin typeface="FuturaPT-Book"/>
              <a:cs typeface="FuturaPT-Book"/>
            </a:endParaRPr>
          </a:p>
        </p:txBody>
      </p:sp>
      <p:sp>
        <p:nvSpPr>
          <p:cNvPr id="25" name="Text Placeholder 22">
            <a:extLst>
              <a:ext uri="{FF2B5EF4-FFF2-40B4-BE49-F238E27FC236}">
                <a16:creationId xmlns:a16="http://schemas.microsoft.com/office/drawing/2014/main" id="{B05804EB-2E68-7016-742A-D764CD637B7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70854" y="3082473"/>
            <a:ext cx="4104000" cy="300082"/>
          </a:xfrm>
          <a:prstGeom prst="rect">
            <a:avLst/>
          </a:prstGeom>
        </p:spPr>
        <p:txBody>
          <a:bodyPr/>
          <a:lstStyle>
            <a:lvl1pPr marL="13335">
              <a:lnSpc>
                <a:spcPct val="100000"/>
              </a:lnSpc>
              <a:spcBef>
                <a:spcPts val="125"/>
              </a:spcBef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b="1">
                <a:latin typeface="Futura PT Bold"/>
                <a:cs typeface="Futura PT Bold"/>
              </a:rPr>
              <a:t>LOREM</a:t>
            </a:r>
            <a:r>
              <a:rPr lang="en-SG" sz="1950" b="1" spc="130">
                <a:latin typeface="Futura PT Bold"/>
                <a:cs typeface="Futura PT Bold"/>
              </a:rPr>
              <a:t> </a:t>
            </a:r>
            <a:r>
              <a:rPr lang="en-SG" sz="1950" b="1">
                <a:latin typeface="Futura PT Bold"/>
                <a:cs typeface="Futura PT Bold"/>
              </a:rPr>
              <a:t>IPSUM</a:t>
            </a:r>
            <a:r>
              <a:rPr lang="en-SG" sz="1950" b="1" spc="130">
                <a:latin typeface="Futura PT Bold"/>
                <a:cs typeface="Futura PT Bold"/>
              </a:rPr>
              <a:t> </a:t>
            </a:r>
            <a:r>
              <a:rPr lang="en-SG" sz="1950" b="1">
                <a:latin typeface="Futura PT Bold"/>
                <a:cs typeface="Futura PT Bold"/>
              </a:rPr>
              <a:t>DOLOR</a:t>
            </a:r>
            <a:r>
              <a:rPr lang="en-SG" sz="1950" b="1" spc="135">
                <a:latin typeface="Futura PT Bold"/>
                <a:cs typeface="Futura PT Bold"/>
              </a:rPr>
              <a:t> </a:t>
            </a:r>
            <a:r>
              <a:rPr lang="en-SG" sz="1950" b="1">
                <a:latin typeface="Futura PT Bold"/>
                <a:cs typeface="Futura PT Bold"/>
              </a:rPr>
              <a:t>SIT</a:t>
            </a:r>
            <a:r>
              <a:rPr lang="en-SG" sz="1950" b="1" spc="130">
                <a:latin typeface="Futura PT Bold"/>
                <a:cs typeface="Futura PT Bold"/>
              </a:rPr>
              <a:t> </a:t>
            </a:r>
            <a:r>
              <a:rPr lang="en-SG" sz="1950" b="1" spc="-20">
                <a:latin typeface="Futura PT Bold"/>
                <a:cs typeface="Futura PT Bold"/>
              </a:rPr>
              <a:t>AMET</a:t>
            </a:r>
            <a:endParaRPr lang="en-SG" sz="1950">
              <a:latin typeface="Futura PT Bold"/>
              <a:cs typeface="Futura PT Bold"/>
            </a:endParaRPr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A1DC3B63-478E-23B0-C6C3-CC1BCC09A43E}"/>
              </a:ext>
            </a:extLst>
          </p:cNvPr>
          <p:cNvSpPr txBox="1"/>
          <p:nvPr userDrawn="1"/>
        </p:nvSpPr>
        <p:spPr>
          <a:xfrm>
            <a:off x="11154650" y="7637572"/>
            <a:ext cx="67754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-25">
                <a:solidFill>
                  <a:srgbClr val="FFFFFF"/>
                </a:solidFill>
                <a:latin typeface="FuturaPT-Medium"/>
                <a:cs typeface="FuturaPT-Medium"/>
              </a:rPr>
              <a:t>30%</a:t>
            </a:r>
            <a:endParaRPr sz="2600">
              <a:latin typeface="FuturaPT-Medium"/>
              <a:cs typeface="FuturaPT-Medium"/>
            </a:endParaRPr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C3B6106C-54E2-FEF8-94D0-B9E7B6C400BD}"/>
              </a:ext>
            </a:extLst>
          </p:cNvPr>
          <p:cNvSpPr txBox="1"/>
          <p:nvPr userDrawn="1"/>
        </p:nvSpPr>
        <p:spPr>
          <a:xfrm>
            <a:off x="11570806" y="4468496"/>
            <a:ext cx="66992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-25">
                <a:solidFill>
                  <a:srgbClr val="FFFFFF"/>
                </a:solidFill>
                <a:latin typeface="FuturaPT-Medium"/>
                <a:cs typeface="FuturaPT-Medium"/>
              </a:rPr>
              <a:t>25%</a:t>
            </a:r>
            <a:endParaRPr sz="2600">
              <a:latin typeface="FuturaPT-Medium"/>
              <a:cs typeface="FuturaPT-Medium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B439A2F0-EA50-28B9-4B4E-0728FF780D31}"/>
              </a:ext>
            </a:extLst>
          </p:cNvPr>
          <p:cNvSpPr txBox="1"/>
          <p:nvPr userDrawn="1"/>
        </p:nvSpPr>
        <p:spPr>
          <a:xfrm>
            <a:off x="8899306" y="3840578"/>
            <a:ext cx="64008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-65">
                <a:solidFill>
                  <a:srgbClr val="FFFFFF"/>
                </a:solidFill>
                <a:latin typeface="FuturaPT-Medium"/>
                <a:cs typeface="FuturaPT-Medium"/>
              </a:rPr>
              <a:t>15%</a:t>
            </a:r>
            <a:endParaRPr sz="2600">
              <a:latin typeface="FuturaPT-Medium"/>
              <a:cs typeface="FuturaPT-Medium"/>
            </a:endParaRPr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08CD8428-39C9-F755-5684-22B8160BD0D7}"/>
              </a:ext>
            </a:extLst>
          </p:cNvPr>
          <p:cNvSpPr txBox="1"/>
          <p:nvPr userDrawn="1"/>
        </p:nvSpPr>
        <p:spPr>
          <a:xfrm>
            <a:off x="7560373" y="5166778"/>
            <a:ext cx="65278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-30">
                <a:solidFill>
                  <a:srgbClr val="FFFFFF"/>
                </a:solidFill>
                <a:latin typeface="FuturaPT-Medium"/>
                <a:cs typeface="FuturaPT-Medium"/>
              </a:rPr>
              <a:t>10%</a:t>
            </a:r>
            <a:endParaRPr sz="2600">
              <a:latin typeface="FuturaPT-Medium"/>
              <a:cs typeface="FuturaPT-Medium"/>
            </a:endParaRPr>
          </a:p>
        </p:txBody>
      </p:sp>
      <p:sp>
        <p:nvSpPr>
          <p:cNvPr id="19" name="object 18">
            <a:extLst>
              <a:ext uri="{FF2B5EF4-FFF2-40B4-BE49-F238E27FC236}">
                <a16:creationId xmlns:a16="http://schemas.microsoft.com/office/drawing/2014/main" id="{FA2A515E-973A-ECB7-FB58-90AD4CE23F5C}"/>
              </a:ext>
            </a:extLst>
          </p:cNvPr>
          <p:cNvSpPr txBox="1"/>
          <p:nvPr userDrawn="1"/>
        </p:nvSpPr>
        <p:spPr>
          <a:xfrm>
            <a:off x="7814019" y="7381915"/>
            <a:ext cx="67754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-25">
                <a:solidFill>
                  <a:srgbClr val="FFFFFF"/>
                </a:solidFill>
                <a:latin typeface="FuturaPT-Medium"/>
                <a:cs typeface="FuturaPT-Medium"/>
              </a:rPr>
              <a:t>20%</a:t>
            </a:r>
            <a:endParaRPr sz="2600">
              <a:latin typeface="FuturaPT-Medium"/>
              <a:cs typeface="FuturaPT-Medium"/>
            </a:endParaRPr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9AF97575-0C5B-8EC2-8C87-C660E83F73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7209" y="1662785"/>
            <a:ext cx="2740753" cy="300082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SECTION</a:t>
            </a:r>
            <a:r>
              <a:rPr lang="en-SG" sz="1950" spc="19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SUBHEADING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3" name="object 5">
            <a:extLst>
              <a:ext uri="{FF2B5EF4-FFF2-40B4-BE49-F238E27FC236}">
                <a16:creationId xmlns:a16="http://schemas.microsoft.com/office/drawing/2014/main" id="{57CC48EE-3698-658D-9E4F-7EE0673001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0769" y="1059680"/>
            <a:ext cx="46736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t>TEMPLATE</a:t>
            </a:r>
            <a:r>
              <a:rPr spc="145"/>
              <a:t> </a:t>
            </a:r>
            <a:r>
              <a:rPr spc="45"/>
              <a:t>SECTION</a:t>
            </a:r>
            <a:r>
              <a:rPr spc="145"/>
              <a:t> </a:t>
            </a:r>
            <a:r>
              <a:rPr spc="-10"/>
              <a:t>HEADING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37339A-0F72-346A-DCD7-BE228CA27A59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835911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ECED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>
            <a:extLst>
              <a:ext uri="{FF2B5EF4-FFF2-40B4-BE49-F238E27FC236}">
                <a16:creationId xmlns:a16="http://schemas.microsoft.com/office/drawing/2014/main" id="{1BD1230D-5148-C079-720E-8549FA7CEBBB}"/>
              </a:ext>
            </a:extLst>
          </p:cNvPr>
          <p:cNvSpPr/>
          <p:nvPr userDrawn="1"/>
        </p:nvSpPr>
        <p:spPr>
          <a:xfrm>
            <a:off x="7036627" y="5659984"/>
            <a:ext cx="6031230" cy="465455"/>
          </a:xfrm>
          <a:custGeom>
            <a:avLst/>
            <a:gdLst/>
            <a:ahLst/>
            <a:cxnLst/>
            <a:rect l="l" t="t" r="r" b="b"/>
            <a:pathLst>
              <a:path w="6031230" h="465454">
                <a:moveTo>
                  <a:pt x="2649018" y="8889"/>
                </a:moveTo>
                <a:lnTo>
                  <a:pt x="2349572" y="8889"/>
                </a:lnTo>
                <a:lnTo>
                  <a:pt x="2349572" y="451483"/>
                </a:lnTo>
                <a:lnTo>
                  <a:pt x="2649018" y="451483"/>
                </a:lnTo>
                <a:lnTo>
                  <a:pt x="2649018" y="379391"/>
                </a:lnTo>
                <a:lnTo>
                  <a:pt x="2425350" y="379391"/>
                </a:lnTo>
                <a:lnTo>
                  <a:pt x="2425350" y="262243"/>
                </a:lnTo>
                <a:lnTo>
                  <a:pt x="2636003" y="262243"/>
                </a:lnTo>
                <a:lnTo>
                  <a:pt x="2636003" y="190151"/>
                </a:lnTo>
                <a:lnTo>
                  <a:pt x="2425350" y="190151"/>
                </a:lnTo>
                <a:lnTo>
                  <a:pt x="2425350" y="80992"/>
                </a:lnTo>
                <a:lnTo>
                  <a:pt x="2649018" y="80992"/>
                </a:lnTo>
                <a:lnTo>
                  <a:pt x="2649018" y="8889"/>
                </a:lnTo>
                <a:close/>
              </a:path>
              <a:path w="6031230" h="465454">
                <a:moveTo>
                  <a:pt x="2054649" y="8889"/>
                </a:moveTo>
                <a:lnTo>
                  <a:pt x="1978871" y="8889"/>
                </a:lnTo>
                <a:lnTo>
                  <a:pt x="1978871" y="451483"/>
                </a:lnTo>
                <a:lnTo>
                  <a:pt x="2262161" y="451483"/>
                </a:lnTo>
                <a:lnTo>
                  <a:pt x="2262161" y="378773"/>
                </a:lnTo>
                <a:lnTo>
                  <a:pt x="2054649" y="378773"/>
                </a:lnTo>
                <a:lnTo>
                  <a:pt x="2054649" y="8889"/>
                </a:lnTo>
                <a:close/>
              </a:path>
              <a:path w="6031230" h="465454">
                <a:moveTo>
                  <a:pt x="254551" y="276"/>
                </a:moveTo>
                <a:lnTo>
                  <a:pt x="216310" y="1595"/>
                </a:lnTo>
                <a:lnTo>
                  <a:pt x="178594" y="8395"/>
                </a:lnTo>
                <a:lnTo>
                  <a:pt x="142272" y="20427"/>
                </a:lnTo>
                <a:lnTo>
                  <a:pt x="77284" y="59188"/>
                </a:lnTo>
                <a:lnTo>
                  <a:pt x="28294" y="115883"/>
                </a:lnTo>
                <a:lnTo>
                  <a:pt x="11968" y="150333"/>
                </a:lnTo>
                <a:lnTo>
                  <a:pt x="2247" y="188519"/>
                </a:lnTo>
                <a:lnTo>
                  <a:pt x="0" y="230191"/>
                </a:lnTo>
                <a:lnTo>
                  <a:pt x="2971" y="272789"/>
                </a:lnTo>
                <a:lnTo>
                  <a:pt x="13385" y="311763"/>
                </a:lnTo>
                <a:lnTo>
                  <a:pt x="30379" y="346839"/>
                </a:lnTo>
                <a:lnTo>
                  <a:pt x="53087" y="377741"/>
                </a:lnTo>
                <a:lnTo>
                  <a:pt x="80645" y="404194"/>
                </a:lnTo>
                <a:lnTo>
                  <a:pt x="112188" y="425921"/>
                </a:lnTo>
                <a:lnTo>
                  <a:pt x="146852" y="442648"/>
                </a:lnTo>
                <a:lnTo>
                  <a:pt x="183771" y="454098"/>
                </a:lnTo>
                <a:lnTo>
                  <a:pt x="222083" y="459997"/>
                </a:lnTo>
                <a:lnTo>
                  <a:pt x="260922" y="460068"/>
                </a:lnTo>
                <a:lnTo>
                  <a:pt x="299423" y="454037"/>
                </a:lnTo>
                <a:lnTo>
                  <a:pt x="336722" y="441627"/>
                </a:lnTo>
                <a:lnTo>
                  <a:pt x="371954" y="422563"/>
                </a:lnTo>
                <a:lnTo>
                  <a:pt x="404256" y="396569"/>
                </a:lnTo>
                <a:lnTo>
                  <a:pt x="412389" y="387097"/>
                </a:lnTo>
                <a:lnTo>
                  <a:pt x="227381" y="387097"/>
                </a:lnTo>
                <a:lnTo>
                  <a:pt x="188677" y="379818"/>
                </a:lnTo>
                <a:lnTo>
                  <a:pt x="152631" y="364181"/>
                </a:lnTo>
                <a:lnTo>
                  <a:pt x="121286" y="340787"/>
                </a:lnTo>
                <a:lnTo>
                  <a:pt x="96686" y="310238"/>
                </a:lnTo>
                <a:lnTo>
                  <a:pt x="80874" y="273134"/>
                </a:lnTo>
                <a:lnTo>
                  <a:pt x="75892" y="230076"/>
                </a:lnTo>
                <a:lnTo>
                  <a:pt x="80779" y="187526"/>
                </a:lnTo>
                <a:lnTo>
                  <a:pt x="96392" y="150708"/>
                </a:lnTo>
                <a:lnTo>
                  <a:pt x="120716" y="120237"/>
                </a:lnTo>
                <a:lnTo>
                  <a:pt x="151733" y="96729"/>
                </a:lnTo>
                <a:lnTo>
                  <a:pt x="187427" y="80797"/>
                </a:lnTo>
                <a:lnTo>
                  <a:pt x="225781" y="73055"/>
                </a:lnTo>
                <a:lnTo>
                  <a:pt x="412461" y="73055"/>
                </a:lnTo>
                <a:lnTo>
                  <a:pt x="395409" y="54791"/>
                </a:lnTo>
                <a:lnTo>
                  <a:pt x="363748" y="31695"/>
                </a:lnTo>
                <a:lnTo>
                  <a:pt x="329139" y="15076"/>
                </a:lnTo>
                <a:lnTo>
                  <a:pt x="292451" y="4686"/>
                </a:lnTo>
                <a:lnTo>
                  <a:pt x="254551" y="276"/>
                </a:lnTo>
                <a:close/>
              </a:path>
              <a:path w="6031230" h="465454">
                <a:moveTo>
                  <a:pt x="367915" y="320618"/>
                </a:moveTo>
                <a:lnTo>
                  <a:pt x="339010" y="352779"/>
                </a:lnTo>
                <a:lnTo>
                  <a:pt x="304591" y="374179"/>
                </a:lnTo>
                <a:lnTo>
                  <a:pt x="266700" y="385418"/>
                </a:lnTo>
                <a:lnTo>
                  <a:pt x="227381" y="387097"/>
                </a:lnTo>
                <a:lnTo>
                  <a:pt x="412389" y="387097"/>
                </a:lnTo>
                <a:lnTo>
                  <a:pt x="432761" y="363371"/>
                </a:lnTo>
                <a:lnTo>
                  <a:pt x="367915" y="320618"/>
                </a:lnTo>
                <a:close/>
              </a:path>
              <a:path w="6031230" h="465454">
                <a:moveTo>
                  <a:pt x="412461" y="73055"/>
                </a:moveTo>
                <a:lnTo>
                  <a:pt x="225781" y="73055"/>
                </a:lnTo>
                <a:lnTo>
                  <a:pt x="264777" y="74119"/>
                </a:lnTo>
                <a:lnTo>
                  <a:pt x="302418" y="84615"/>
                </a:lnTo>
                <a:lnTo>
                  <a:pt x="336631" y="105122"/>
                </a:lnTo>
                <a:lnTo>
                  <a:pt x="365454" y="136289"/>
                </a:lnTo>
                <a:lnTo>
                  <a:pt x="423254" y="84615"/>
                </a:lnTo>
                <a:lnTo>
                  <a:pt x="412461" y="73055"/>
                </a:lnTo>
                <a:close/>
              </a:path>
              <a:path w="6031230" h="465454">
                <a:moveTo>
                  <a:pt x="1699717" y="7675"/>
                </a:moveTo>
                <a:lnTo>
                  <a:pt x="1513304" y="7675"/>
                </a:lnTo>
                <a:lnTo>
                  <a:pt x="1513304" y="451473"/>
                </a:lnTo>
                <a:lnTo>
                  <a:pt x="1589354" y="451473"/>
                </a:lnTo>
                <a:lnTo>
                  <a:pt x="1589354" y="298818"/>
                </a:lnTo>
                <a:lnTo>
                  <a:pt x="1695016" y="298744"/>
                </a:lnTo>
                <a:lnTo>
                  <a:pt x="1701026" y="298483"/>
                </a:lnTo>
                <a:lnTo>
                  <a:pt x="1791348" y="298483"/>
                </a:lnTo>
                <a:lnTo>
                  <a:pt x="1780500" y="280033"/>
                </a:lnTo>
                <a:lnTo>
                  <a:pt x="1803131" y="266853"/>
                </a:lnTo>
                <a:lnTo>
                  <a:pt x="1821406" y="251658"/>
                </a:lnTo>
                <a:lnTo>
                  <a:pt x="1835655" y="235318"/>
                </a:lnTo>
                <a:lnTo>
                  <a:pt x="1840234" y="228108"/>
                </a:lnTo>
                <a:lnTo>
                  <a:pt x="1589354" y="228108"/>
                </a:lnTo>
                <a:lnTo>
                  <a:pt x="1589354" y="78604"/>
                </a:lnTo>
                <a:lnTo>
                  <a:pt x="1843323" y="78604"/>
                </a:lnTo>
                <a:lnTo>
                  <a:pt x="1834809" y="65283"/>
                </a:lnTo>
                <a:lnTo>
                  <a:pt x="1805693" y="36773"/>
                </a:lnTo>
                <a:lnTo>
                  <a:pt x="1760271" y="14837"/>
                </a:lnTo>
                <a:lnTo>
                  <a:pt x="1715843" y="8002"/>
                </a:lnTo>
                <a:lnTo>
                  <a:pt x="1699717" y="7675"/>
                </a:lnTo>
                <a:close/>
              </a:path>
              <a:path w="6031230" h="465454">
                <a:moveTo>
                  <a:pt x="1791348" y="298483"/>
                </a:moveTo>
                <a:lnTo>
                  <a:pt x="1701026" y="298483"/>
                </a:lnTo>
                <a:lnTo>
                  <a:pt x="1788353" y="451473"/>
                </a:lnTo>
                <a:lnTo>
                  <a:pt x="1881303" y="451473"/>
                </a:lnTo>
                <a:lnTo>
                  <a:pt x="1791348" y="298483"/>
                </a:lnTo>
                <a:close/>
              </a:path>
              <a:path w="6031230" h="465454">
                <a:moveTo>
                  <a:pt x="1695016" y="298744"/>
                </a:moveTo>
                <a:lnTo>
                  <a:pt x="1682367" y="298744"/>
                </a:lnTo>
                <a:lnTo>
                  <a:pt x="1688817" y="298870"/>
                </a:lnTo>
                <a:lnTo>
                  <a:pt x="1695016" y="298744"/>
                </a:lnTo>
                <a:close/>
              </a:path>
              <a:path w="6031230" h="465454">
                <a:moveTo>
                  <a:pt x="1843323" y="78604"/>
                </a:moveTo>
                <a:lnTo>
                  <a:pt x="1703916" y="78604"/>
                </a:lnTo>
                <a:lnTo>
                  <a:pt x="1711822" y="79118"/>
                </a:lnTo>
                <a:lnTo>
                  <a:pt x="1717853" y="79337"/>
                </a:lnTo>
                <a:lnTo>
                  <a:pt x="1745754" y="85726"/>
                </a:lnTo>
                <a:lnTo>
                  <a:pt x="1768476" y="101771"/>
                </a:lnTo>
                <a:lnTo>
                  <a:pt x="1783762" y="125105"/>
                </a:lnTo>
                <a:lnTo>
                  <a:pt x="1789359" y="153356"/>
                </a:lnTo>
                <a:lnTo>
                  <a:pt x="1783700" y="181141"/>
                </a:lnTo>
                <a:lnTo>
                  <a:pt x="1744973" y="219417"/>
                </a:lnTo>
                <a:lnTo>
                  <a:pt x="1700995" y="228108"/>
                </a:lnTo>
                <a:lnTo>
                  <a:pt x="1840234" y="228108"/>
                </a:lnTo>
                <a:lnTo>
                  <a:pt x="1846205" y="218705"/>
                </a:lnTo>
                <a:lnTo>
                  <a:pt x="1857398" y="189091"/>
                </a:lnTo>
                <a:lnTo>
                  <a:pt x="1861760" y="157847"/>
                </a:lnTo>
                <a:lnTo>
                  <a:pt x="1860294" y="127614"/>
                </a:lnTo>
                <a:lnTo>
                  <a:pt x="1854006" y="101033"/>
                </a:lnTo>
                <a:lnTo>
                  <a:pt x="1845825" y="82520"/>
                </a:lnTo>
                <a:lnTo>
                  <a:pt x="1843323" y="78604"/>
                </a:lnTo>
                <a:close/>
              </a:path>
              <a:path w="6031230" h="465454">
                <a:moveTo>
                  <a:pt x="615530" y="8889"/>
                </a:moveTo>
                <a:lnTo>
                  <a:pt x="539753" y="8889"/>
                </a:lnTo>
                <a:lnTo>
                  <a:pt x="539753" y="451483"/>
                </a:lnTo>
                <a:lnTo>
                  <a:pt x="615530" y="451483"/>
                </a:lnTo>
                <a:lnTo>
                  <a:pt x="615530" y="262243"/>
                </a:lnTo>
                <a:lnTo>
                  <a:pt x="897365" y="262243"/>
                </a:lnTo>
                <a:lnTo>
                  <a:pt x="897365" y="190758"/>
                </a:lnTo>
                <a:lnTo>
                  <a:pt x="615530" y="190758"/>
                </a:lnTo>
                <a:lnTo>
                  <a:pt x="615530" y="8889"/>
                </a:lnTo>
                <a:close/>
              </a:path>
              <a:path w="6031230" h="465454">
                <a:moveTo>
                  <a:pt x="897365" y="262243"/>
                </a:moveTo>
                <a:lnTo>
                  <a:pt x="821598" y="262243"/>
                </a:lnTo>
                <a:lnTo>
                  <a:pt x="821598" y="451483"/>
                </a:lnTo>
                <a:lnTo>
                  <a:pt x="897365" y="451483"/>
                </a:lnTo>
                <a:lnTo>
                  <a:pt x="897365" y="262243"/>
                </a:lnTo>
                <a:close/>
              </a:path>
              <a:path w="6031230" h="465454">
                <a:moveTo>
                  <a:pt x="897365" y="8889"/>
                </a:moveTo>
                <a:lnTo>
                  <a:pt x="821598" y="8889"/>
                </a:lnTo>
                <a:lnTo>
                  <a:pt x="821598" y="190758"/>
                </a:lnTo>
                <a:lnTo>
                  <a:pt x="897365" y="190758"/>
                </a:lnTo>
                <a:lnTo>
                  <a:pt x="897365" y="8889"/>
                </a:lnTo>
                <a:close/>
              </a:path>
              <a:path w="6031230" h="465454">
                <a:moveTo>
                  <a:pt x="1241407" y="8889"/>
                </a:moveTo>
                <a:lnTo>
                  <a:pt x="1167262" y="8889"/>
                </a:lnTo>
                <a:lnTo>
                  <a:pt x="986870" y="451483"/>
                </a:lnTo>
                <a:lnTo>
                  <a:pt x="1068637" y="451483"/>
                </a:lnTo>
                <a:lnTo>
                  <a:pt x="1105809" y="357476"/>
                </a:lnTo>
                <a:lnTo>
                  <a:pt x="1383987" y="357476"/>
                </a:lnTo>
                <a:lnTo>
                  <a:pt x="1354499" y="285383"/>
                </a:lnTo>
                <a:lnTo>
                  <a:pt x="1134248" y="285383"/>
                </a:lnTo>
                <a:lnTo>
                  <a:pt x="1150659" y="243455"/>
                </a:lnTo>
                <a:lnTo>
                  <a:pt x="1169948" y="194016"/>
                </a:lnTo>
                <a:lnTo>
                  <a:pt x="1188775" y="145873"/>
                </a:lnTo>
                <a:lnTo>
                  <a:pt x="1203722" y="108028"/>
                </a:lnTo>
                <a:lnTo>
                  <a:pt x="1281957" y="108028"/>
                </a:lnTo>
                <a:lnTo>
                  <a:pt x="1241407" y="8889"/>
                </a:lnTo>
                <a:close/>
              </a:path>
              <a:path w="6031230" h="465454">
                <a:moveTo>
                  <a:pt x="1383987" y="357476"/>
                </a:moveTo>
                <a:lnTo>
                  <a:pt x="1301604" y="357476"/>
                </a:lnTo>
                <a:lnTo>
                  <a:pt x="1338147" y="451483"/>
                </a:lnTo>
                <a:lnTo>
                  <a:pt x="1422438" y="451483"/>
                </a:lnTo>
                <a:lnTo>
                  <a:pt x="1383987" y="357476"/>
                </a:lnTo>
                <a:close/>
              </a:path>
              <a:path w="6031230" h="465454">
                <a:moveTo>
                  <a:pt x="1281957" y="108028"/>
                </a:moveTo>
                <a:lnTo>
                  <a:pt x="1203722" y="108028"/>
                </a:lnTo>
                <a:lnTo>
                  <a:pt x="1218684" y="145922"/>
                </a:lnTo>
                <a:lnTo>
                  <a:pt x="1237490" y="194020"/>
                </a:lnTo>
                <a:lnTo>
                  <a:pt x="1256796" y="243509"/>
                </a:lnTo>
                <a:lnTo>
                  <a:pt x="1273186" y="285383"/>
                </a:lnTo>
                <a:lnTo>
                  <a:pt x="1354499" y="285383"/>
                </a:lnTo>
                <a:lnTo>
                  <a:pt x="1281957" y="108028"/>
                </a:lnTo>
                <a:close/>
              </a:path>
              <a:path w="6031230" h="465454">
                <a:moveTo>
                  <a:pt x="5442766" y="80374"/>
                </a:moveTo>
                <a:lnTo>
                  <a:pt x="5366977" y="80374"/>
                </a:lnTo>
                <a:lnTo>
                  <a:pt x="5366977" y="451483"/>
                </a:lnTo>
                <a:lnTo>
                  <a:pt x="5442766" y="451483"/>
                </a:lnTo>
                <a:lnTo>
                  <a:pt x="5442766" y="80374"/>
                </a:lnTo>
                <a:close/>
              </a:path>
              <a:path w="6031230" h="465454">
                <a:moveTo>
                  <a:pt x="5584615" y="8889"/>
                </a:moveTo>
                <a:lnTo>
                  <a:pt x="5225128" y="8889"/>
                </a:lnTo>
                <a:lnTo>
                  <a:pt x="5225128" y="80374"/>
                </a:lnTo>
                <a:lnTo>
                  <a:pt x="5584615" y="80374"/>
                </a:lnTo>
                <a:lnTo>
                  <a:pt x="5584615" y="8889"/>
                </a:lnTo>
                <a:close/>
              </a:path>
              <a:path w="6031230" h="465454">
                <a:moveTo>
                  <a:pt x="5136314" y="8889"/>
                </a:moveTo>
                <a:lnTo>
                  <a:pt x="5060537" y="8889"/>
                </a:lnTo>
                <a:lnTo>
                  <a:pt x="5060537" y="451483"/>
                </a:lnTo>
                <a:lnTo>
                  <a:pt x="5136314" y="451483"/>
                </a:lnTo>
                <a:lnTo>
                  <a:pt x="5136314" y="8889"/>
                </a:lnTo>
                <a:close/>
              </a:path>
              <a:path w="6031230" h="465454">
                <a:moveTo>
                  <a:pt x="5749196" y="8889"/>
                </a:moveTo>
                <a:lnTo>
                  <a:pt x="5673418" y="8889"/>
                </a:lnTo>
                <a:lnTo>
                  <a:pt x="5673418" y="451483"/>
                </a:lnTo>
                <a:lnTo>
                  <a:pt x="5749196" y="451483"/>
                </a:lnTo>
                <a:lnTo>
                  <a:pt x="5749196" y="262243"/>
                </a:lnTo>
                <a:lnTo>
                  <a:pt x="6031041" y="262243"/>
                </a:lnTo>
                <a:lnTo>
                  <a:pt x="6031041" y="190758"/>
                </a:lnTo>
                <a:lnTo>
                  <a:pt x="5749196" y="190758"/>
                </a:lnTo>
                <a:lnTo>
                  <a:pt x="5749196" y="8889"/>
                </a:lnTo>
                <a:close/>
              </a:path>
              <a:path w="6031230" h="465454">
                <a:moveTo>
                  <a:pt x="6031041" y="262243"/>
                </a:moveTo>
                <a:lnTo>
                  <a:pt x="5955263" y="262243"/>
                </a:lnTo>
                <a:lnTo>
                  <a:pt x="5955263" y="451483"/>
                </a:lnTo>
                <a:lnTo>
                  <a:pt x="6031041" y="451483"/>
                </a:lnTo>
                <a:lnTo>
                  <a:pt x="6031041" y="262243"/>
                </a:lnTo>
                <a:close/>
              </a:path>
              <a:path w="6031230" h="465454">
                <a:moveTo>
                  <a:pt x="6031041" y="8889"/>
                </a:moveTo>
                <a:lnTo>
                  <a:pt x="5955263" y="8889"/>
                </a:lnTo>
                <a:lnTo>
                  <a:pt x="5955263" y="190758"/>
                </a:lnTo>
                <a:lnTo>
                  <a:pt x="6031041" y="190758"/>
                </a:lnTo>
                <a:lnTo>
                  <a:pt x="6031041" y="8889"/>
                </a:lnTo>
                <a:close/>
              </a:path>
              <a:path w="6031230" h="465454">
                <a:moveTo>
                  <a:pt x="2780208" y="328230"/>
                </a:moveTo>
                <a:lnTo>
                  <a:pt x="2727005" y="386166"/>
                </a:lnTo>
                <a:lnTo>
                  <a:pt x="2732189" y="391223"/>
                </a:lnTo>
                <a:lnTo>
                  <a:pt x="2750778" y="407471"/>
                </a:lnTo>
                <a:lnTo>
                  <a:pt x="2795562" y="435596"/>
                </a:lnTo>
                <a:lnTo>
                  <a:pt x="2844841" y="455425"/>
                </a:lnTo>
                <a:lnTo>
                  <a:pt x="2893290" y="464361"/>
                </a:lnTo>
                <a:lnTo>
                  <a:pt x="2919795" y="465430"/>
                </a:lnTo>
                <a:lnTo>
                  <a:pt x="2924507" y="465399"/>
                </a:lnTo>
                <a:lnTo>
                  <a:pt x="2980551" y="458843"/>
                </a:lnTo>
                <a:lnTo>
                  <a:pt x="3027216" y="441860"/>
                </a:lnTo>
                <a:lnTo>
                  <a:pt x="3073897" y="399656"/>
                </a:lnTo>
                <a:lnTo>
                  <a:pt x="3078140" y="391223"/>
                </a:lnTo>
                <a:lnTo>
                  <a:pt x="2923942" y="391223"/>
                </a:lnTo>
                <a:lnTo>
                  <a:pt x="2902914" y="389977"/>
                </a:lnTo>
                <a:lnTo>
                  <a:pt x="2853085" y="377695"/>
                </a:lnTo>
                <a:lnTo>
                  <a:pt x="2805402" y="350493"/>
                </a:lnTo>
                <a:lnTo>
                  <a:pt x="2785653" y="333728"/>
                </a:lnTo>
                <a:lnTo>
                  <a:pt x="2780208" y="328230"/>
                </a:lnTo>
                <a:close/>
              </a:path>
              <a:path w="6031230" h="465454">
                <a:moveTo>
                  <a:pt x="2919932" y="0"/>
                </a:moveTo>
                <a:lnTo>
                  <a:pt x="2866126" y="6690"/>
                </a:lnTo>
                <a:lnTo>
                  <a:pt x="2822636" y="24020"/>
                </a:lnTo>
                <a:lnTo>
                  <a:pt x="2774550" y="70857"/>
                </a:lnTo>
                <a:lnTo>
                  <a:pt x="2759015" y="130016"/>
                </a:lnTo>
                <a:lnTo>
                  <a:pt x="2764852" y="163286"/>
                </a:lnTo>
                <a:lnTo>
                  <a:pt x="2802245" y="216421"/>
                </a:lnTo>
                <a:lnTo>
                  <a:pt x="2857710" y="246186"/>
                </a:lnTo>
                <a:lnTo>
                  <a:pt x="2910466" y="262323"/>
                </a:lnTo>
                <a:lnTo>
                  <a:pt x="2948632" y="272106"/>
                </a:lnTo>
                <a:lnTo>
                  <a:pt x="2978043" y="282681"/>
                </a:lnTo>
                <a:lnTo>
                  <a:pt x="2999970" y="296717"/>
                </a:lnTo>
                <a:lnTo>
                  <a:pt x="3013617" y="313531"/>
                </a:lnTo>
                <a:lnTo>
                  <a:pt x="3018190" y="332440"/>
                </a:lnTo>
                <a:lnTo>
                  <a:pt x="3015278" y="347679"/>
                </a:lnTo>
                <a:lnTo>
                  <a:pt x="2986704" y="378019"/>
                </a:lnTo>
                <a:lnTo>
                  <a:pt x="2940526" y="390393"/>
                </a:lnTo>
                <a:lnTo>
                  <a:pt x="2923942" y="391223"/>
                </a:lnTo>
                <a:lnTo>
                  <a:pt x="3078140" y="391223"/>
                </a:lnTo>
                <a:lnTo>
                  <a:pt x="3089586" y="368477"/>
                </a:lnTo>
                <a:lnTo>
                  <a:pt x="3095392" y="332502"/>
                </a:lnTo>
                <a:lnTo>
                  <a:pt x="3087683" y="289640"/>
                </a:lnTo>
                <a:lnTo>
                  <a:pt x="3046048" y="234809"/>
                </a:lnTo>
                <a:lnTo>
                  <a:pt x="3001812" y="211086"/>
                </a:lnTo>
                <a:lnTo>
                  <a:pt x="2942396" y="192952"/>
                </a:lnTo>
                <a:lnTo>
                  <a:pt x="2912235" y="185292"/>
                </a:lnTo>
                <a:lnTo>
                  <a:pt x="2898142" y="181429"/>
                </a:lnTo>
                <a:lnTo>
                  <a:pt x="2861431" y="166120"/>
                </a:lnTo>
                <a:lnTo>
                  <a:pt x="2836531" y="130320"/>
                </a:lnTo>
                <a:lnTo>
                  <a:pt x="2837352" y="118798"/>
                </a:lnTo>
                <a:lnTo>
                  <a:pt x="2866621" y="82947"/>
                </a:lnTo>
                <a:lnTo>
                  <a:pt x="2906026" y="74071"/>
                </a:lnTo>
                <a:lnTo>
                  <a:pt x="2914141" y="73620"/>
                </a:lnTo>
                <a:lnTo>
                  <a:pt x="3088221" y="73620"/>
                </a:lnTo>
                <a:lnTo>
                  <a:pt x="3094073" y="66825"/>
                </a:lnTo>
                <a:lnTo>
                  <a:pt x="3052117" y="34941"/>
                </a:lnTo>
                <a:lnTo>
                  <a:pt x="3012295" y="15465"/>
                </a:lnTo>
                <a:lnTo>
                  <a:pt x="2968630" y="3884"/>
                </a:lnTo>
                <a:lnTo>
                  <a:pt x="2944869" y="973"/>
                </a:lnTo>
                <a:lnTo>
                  <a:pt x="2919932" y="0"/>
                </a:lnTo>
                <a:close/>
              </a:path>
              <a:path w="6031230" h="465454">
                <a:moveTo>
                  <a:pt x="3088221" y="73620"/>
                </a:moveTo>
                <a:lnTo>
                  <a:pt x="2920696" y="73620"/>
                </a:lnTo>
                <a:lnTo>
                  <a:pt x="2923125" y="73662"/>
                </a:lnTo>
                <a:lnTo>
                  <a:pt x="2925554" y="73777"/>
                </a:lnTo>
                <a:lnTo>
                  <a:pt x="2967605" y="80761"/>
                </a:lnTo>
                <a:lnTo>
                  <a:pt x="3020777" y="106615"/>
                </a:lnTo>
                <a:lnTo>
                  <a:pt x="3043750" y="125263"/>
                </a:lnTo>
                <a:lnTo>
                  <a:pt x="3088221" y="73620"/>
                </a:lnTo>
                <a:close/>
              </a:path>
              <a:path w="6031230" h="465454">
                <a:moveTo>
                  <a:pt x="3556436" y="1832"/>
                </a:moveTo>
                <a:lnTo>
                  <a:pt x="3497355" y="26815"/>
                </a:lnTo>
                <a:lnTo>
                  <a:pt x="3464606" y="78248"/>
                </a:lnTo>
                <a:lnTo>
                  <a:pt x="3459217" y="116620"/>
                </a:lnTo>
                <a:lnTo>
                  <a:pt x="3461292" y="135950"/>
                </a:lnTo>
                <a:lnTo>
                  <a:pt x="3479374" y="178635"/>
                </a:lnTo>
                <a:lnTo>
                  <a:pt x="3497003" y="199679"/>
                </a:lnTo>
                <a:lnTo>
                  <a:pt x="3492877" y="202705"/>
                </a:lnTo>
                <a:lnTo>
                  <a:pt x="3458987" y="228421"/>
                </a:lnTo>
                <a:lnTo>
                  <a:pt x="3422241" y="281821"/>
                </a:lnTo>
                <a:lnTo>
                  <a:pt x="3414511" y="338736"/>
                </a:lnTo>
                <a:lnTo>
                  <a:pt x="3420649" y="365915"/>
                </a:lnTo>
                <a:lnTo>
                  <a:pt x="3448414" y="413419"/>
                </a:lnTo>
                <a:lnTo>
                  <a:pt x="3491359" y="448593"/>
                </a:lnTo>
                <a:lnTo>
                  <a:pt x="3564890" y="463677"/>
                </a:lnTo>
                <a:lnTo>
                  <a:pt x="3605221" y="454215"/>
                </a:lnTo>
                <a:lnTo>
                  <a:pt x="3644030" y="429975"/>
                </a:lnTo>
                <a:lnTo>
                  <a:pt x="3678390" y="388375"/>
                </a:lnTo>
                <a:lnTo>
                  <a:pt x="3784409" y="388375"/>
                </a:lnTo>
                <a:lnTo>
                  <a:pt x="3783249" y="387140"/>
                </a:lnTo>
                <a:lnTo>
                  <a:pt x="3556436" y="387140"/>
                </a:lnTo>
                <a:lnTo>
                  <a:pt x="3544176" y="386313"/>
                </a:lnTo>
                <a:lnTo>
                  <a:pt x="3503880" y="361187"/>
                </a:lnTo>
                <a:lnTo>
                  <a:pt x="3492500" y="327361"/>
                </a:lnTo>
                <a:lnTo>
                  <a:pt x="3493179" y="316379"/>
                </a:lnTo>
                <a:lnTo>
                  <a:pt x="3515393" y="277435"/>
                </a:lnTo>
                <a:lnTo>
                  <a:pt x="3552823" y="253918"/>
                </a:lnTo>
                <a:lnTo>
                  <a:pt x="3658392" y="253918"/>
                </a:lnTo>
                <a:lnTo>
                  <a:pt x="3617837" y="210998"/>
                </a:lnTo>
                <a:lnTo>
                  <a:pt x="3626779" y="204726"/>
                </a:lnTo>
                <a:lnTo>
                  <a:pt x="3630905" y="201732"/>
                </a:lnTo>
                <a:lnTo>
                  <a:pt x="3659088" y="171422"/>
                </a:lnTo>
                <a:lnTo>
                  <a:pt x="3663024" y="162759"/>
                </a:lnTo>
                <a:lnTo>
                  <a:pt x="3568718" y="162759"/>
                </a:lnTo>
                <a:lnTo>
                  <a:pt x="3548516" y="144733"/>
                </a:lnTo>
                <a:lnTo>
                  <a:pt x="3533096" y="124227"/>
                </a:lnTo>
                <a:lnTo>
                  <a:pt x="3529433" y="102003"/>
                </a:lnTo>
                <a:lnTo>
                  <a:pt x="3544499" y="78824"/>
                </a:lnTo>
                <a:lnTo>
                  <a:pt x="3550507" y="74750"/>
                </a:lnTo>
                <a:lnTo>
                  <a:pt x="3556593" y="71882"/>
                </a:lnTo>
                <a:lnTo>
                  <a:pt x="3562687" y="70137"/>
                </a:lnTo>
                <a:lnTo>
                  <a:pt x="3568718" y="69432"/>
                </a:lnTo>
                <a:lnTo>
                  <a:pt x="3671784" y="69432"/>
                </a:lnTo>
                <a:lnTo>
                  <a:pt x="3671534" y="68209"/>
                </a:lnTo>
                <a:lnTo>
                  <a:pt x="3654912" y="38630"/>
                </a:lnTo>
                <a:lnTo>
                  <a:pt x="3629535" y="15924"/>
                </a:lnTo>
                <a:lnTo>
                  <a:pt x="3596384" y="2766"/>
                </a:lnTo>
                <a:lnTo>
                  <a:pt x="3556436" y="1832"/>
                </a:lnTo>
                <a:close/>
              </a:path>
              <a:path w="6031230" h="465454">
                <a:moveTo>
                  <a:pt x="3784409" y="388375"/>
                </a:moveTo>
                <a:lnTo>
                  <a:pt x="3678390" y="388375"/>
                </a:lnTo>
                <a:lnTo>
                  <a:pt x="3736870" y="450645"/>
                </a:lnTo>
                <a:lnTo>
                  <a:pt x="3842888" y="450645"/>
                </a:lnTo>
                <a:lnTo>
                  <a:pt x="3784409" y="388375"/>
                </a:lnTo>
                <a:close/>
              </a:path>
              <a:path w="6031230" h="465454">
                <a:moveTo>
                  <a:pt x="3658392" y="253918"/>
                </a:moveTo>
                <a:lnTo>
                  <a:pt x="3552823" y="253918"/>
                </a:lnTo>
                <a:lnTo>
                  <a:pt x="3627795" y="333644"/>
                </a:lnTo>
                <a:lnTo>
                  <a:pt x="3622426" y="341111"/>
                </a:lnTo>
                <a:lnTo>
                  <a:pt x="3594617" y="371592"/>
                </a:lnTo>
                <a:lnTo>
                  <a:pt x="3556436" y="387140"/>
                </a:lnTo>
                <a:lnTo>
                  <a:pt x="3783249" y="387140"/>
                </a:lnTo>
                <a:lnTo>
                  <a:pt x="3722410" y="322356"/>
                </a:lnTo>
                <a:lnTo>
                  <a:pt x="3756957" y="264588"/>
                </a:lnTo>
                <a:lnTo>
                  <a:pt x="3668474" y="264588"/>
                </a:lnTo>
                <a:lnTo>
                  <a:pt x="3658392" y="253918"/>
                </a:lnTo>
                <a:close/>
              </a:path>
              <a:path w="6031230" h="465454">
                <a:moveTo>
                  <a:pt x="3803496" y="186769"/>
                </a:moveTo>
                <a:lnTo>
                  <a:pt x="3715122" y="186769"/>
                </a:lnTo>
                <a:lnTo>
                  <a:pt x="3668474" y="264588"/>
                </a:lnTo>
                <a:lnTo>
                  <a:pt x="3756957" y="264588"/>
                </a:lnTo>
                <a:lnTo>
                  <a:pt x="3803496" y="186769"/>
                </a:lnTo>
                <a:close/>
              </a:path>
              <a:path w="6031230" h="465454">
                <a:moveTo>
                  <a:pt x="3671784" y="69432"/>
                </a:moveTo>
                <a:lnTo>
                  <a:pt x="3568718" y="69432"/>
                </a:lnTo>
                <a:lnTo>
                  <a:pt x="3574749" y="70137"/>
                </a:lnTo>
                <a:lnTo>
                  <a:pt x="3580843" y="71882"/>
                </a:lnTo>
                <a:lnTo>
                  <a:pt x="3586930" y="74750"/>
                </a:lnTo>
                <a:lnTo>
                  <a:pt x="3592937" y="78824"/>
                </a:lnTo>
                <a:lnTo>
                  <a:pt x="3608005" y="102003"/>
                </a:lnTo>
                <a:lnTo>
                  <a:pt x="3604344" y="124227"/>
                </a:lnTo>
                <a:lnTo>
                  <a:pt x="3588925" y="144733"/>
                </a:lnTo>
                <a:lnTo>
                  <a:pt x="3568718" y="162759"/>
                </a:lnTo>
                <a:lnTo>
                  <a:pt x="3663024" y="162759"/>
                </a:lnTo>
                <a:lnTo>
                  <a:pt x="3674601" y="137281"/>
                </a:lnTo>
                <a:lnTo>
                  <a:pt x="3678424" y="101985"/>
                </a:lnTo>
                <a:lnTo>
                  <a:pt x="3671784" y="69432"/>
                </a:lnTo>
                <a:close/>
              </a:path>
              <a:path w="6031230" h="465454">
                <a:moveTo>
                  <a:pt x="4925588" y="8889"/>
                </a:moveTo>
                <a:lnTo>
                  <a:pt x="4626141" y="8889"/>
                </a:lnTo>
                <a:lnTo>
                  <a:pt x="4626141" y="451483"/>
                </a:lnTo>
                <a:lnTo>
                  <a:pt x="4925588" y="451483"/>
                </a:lnTo>
                <a:lnTo>
                  <a:pt x="4925588" y="379391"/>
                </a:lnTo>
                <a:lnTo>
                  <a:pt x="4701919" y="379391"/>
                </a:lnTo>
                <a:lnTo>
                  <a:pt x="4701919" y="262243"/>
                </a:lnTo>
                <a:lnTo>
                  <a:pt x="4912583" y="262243"/>
                </a:lnTo>
                <a:lnTo>
                  <a:pt x="4912583" y="190151"/>
                </a:lnTo>
                <a:lnTo>
                  <a:pt x="4701919" y="190151"/>
                </a:lnTo>
                <a:lnTo>
                  <a:pt x="4701919" y="80992"/>
                </a:lnTo>
                <a:lnTo>
                  <a:pt x="4925588" y="80992"/>
                </a:lnTo>
                <a:lnTo>
                  <a:pt x="4925588" y="8889"/>
                </a:lnTo>
                <a:close/>
              </a:path>
              <a:path w="6031230" h="465454">
                <a:moveTo>
                  <a:pt x="4220122" y="9036"/>
                </a:moveTo>
                <a:lnTo>
                  <a:pt x="4143297" y="9036"/>
                </a:lnTo>
                <a:lnTo>
                  <a:pt x="4143297" y="451337"/>
                </a:lnTo>
                <a:lnTo>
                  <a:pt x="4220122" y="451337"/>
                </a:lnTo>
                <a:lnTo>
                  <a:pt x="4220122" y="322691"/>
                </a:lnTo>
                <a:lnTo>
                  <a:pt x="4299869" y="242380"/>
                </a:lnTo>
                <a:lnTo>
                  <a:pt x="4395202" y="242380"/>
                </a:lnTo>
                <a:lnTo>
                  <a:pt x="4383091" y="224883"/>
                </a:lnTo>
                <a:lnTo>
                  <a:pt x="4220122" y="224883"/>
                </a:lnTo>
                <a:lnTo>
                  <a:pt x="4220122" y="9036"/>
                </a:lnTo>
                <a:close/>
              </a:path>
              <a:path w="6031230" h="465454">
                <a:moveTo>
                  <a:pt x="4395202" y="242380"/>
                </a:moveTo>
                <a:lnTo>
                  <a:pt x="4299869" y="242380"/>
                </a:lnTo>
                <a:lnTo>
                  <a:pt x="4444430" y="451337"/>
                </a:lnTo>
                <a:lnTo>
                  <a:pt x="4539830" y="451337"/>
                </a:lnTo>
                <a:lnTo>
                  <a:pt x="4395202" y="242380"/>
                </a:lnTo>
                <a:close/>
              </a:path>
              <a:path w="6031230" h="465454">
                <a:moveTo>
                  <a:pt x="4529317" y="9036"/>
                </a:moveTo>
                <a:lnTo>
                  <a:pt x="4431561" y="9036"/>
                </a:lnTo>
                <a:lnTo>
                  <a:pt x="4220122" y="224883"/>
                </a:lnTo>
                <a:lnTo>
                  <a:pt x="4383091" y="224883"/>
                </a:lnTo>
                <a:lnTo>
                  <a:pt x="4355877" y="185565"/>
                </a:lnTo>
                <a:lnTo>
                  <a:pt x="4529317" y="903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66345A-DE2C-21BB-5EF8-7C68F6FEBAA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18550" y="10024745"/>
            <a:ext cx="2667000" cy="201930"/>
          </a:xfrm>
          <a:prstGeom prst="rect">
            <a:avLst/>
          </a:prstGeom>
        </p:spPr>
        <p:txBody>
          <a:bodyPr/>
          <a:lstStyle>
            <a:lvl1pPr algn="ctr">
              <a:defRPr lang="en-US" sz="1150" dirty="0">
                <a:latin typeface="FuturaPT-Medium"/>
                <a:cs typeface="FuturaPT-Medium"/>
              </a:defRPr>
            </a:lvl1pPr>
          </a:lstStyle>
          <a:p>
            <a:pPr lvl="0"/>
            <a:r>
              <a:rPr lang="en-GB"/>
              <a:t>PRESENTATION TEMPLATE NOV 2023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6854008" y="1151798"/>
            <a:ext cx="2413000" cy="186690"/>
          </a:xfrm>
          <a:custGeom>
            <a:avLst/>
            <a:gdLst/>
            <a:ahLst/>
            <a:cxnLst/>
            <a:rect l="l" t="t" r="r" b="b"/>
            <a:pathLst>
              <a:path w="2413000" h="186690">
                <a:moveTo>
                  <a:pt x="1059611" y="3560"/>
                </a:moveTo>
                <a:lnTo>
                  <a:pt x="939835" y="3560"/>
                </a:lnTo>
                <a:lnTo>
                  <a:pt x="939835" y="180591"/>
                </a:lnTo>
                <a:lnTo>
                  <a:pt x="1059611" y="180591"/>
                </a:lnTo>
                <a:lnTo>
                  <a:pt x="1059611" y="151754"/>
                </a:lnTo>
                <a:lnTo>
                  <a:pt x="970148" y="151754"/>
                </a:lnTo>
                <a:lnTo>
                  <a:pt x="970148" y="104897"/>
                </a:lnTo>
                <a:lnTo>
                  <a:pt x="1054407" y="104897"/>
                </a:lnTo>
                <a:lnTo>
                  <a:pt x="1054407" y="76060"/>
                </a:lnTo>
                <a:lnTo>
                  <a:pt x="970148" y="76060"/>
                </a:lnTo>
                <a:lnTo>
                  <a:pt x="970148" y="32396"/>
                </a:lnTo>
                <a:lnTo>
                  <a:pt x="1059611" y="32396"/>
                </a:lnTo>
                <a:lnTo>
                  <a:pt x="1059611" y="3560"/>
                </a:lnTo>
                <a:close/>
              </a:path>
              <a:path w="2413000" h="186690">
                <a:moveTo>
                  <a:pt x="821870" y="3560"/>
                </a:moveTo>
                <a:lnTo>
                  <a:pt x="791557" y="3560"/>
                </a:lnTo>
                <a:lnTo>
                  <a:pt x="791557" y="180591"/>
                </a:lnTo>
                <a:lnTo>
                  <a:pt x="904872" y="180591"/>
                </a:lnTo>
                <a:lnTo>
                  <a:pt x="904872" y="151503"/>
                </a:lnTo>
                <a:lnTo>
                  <a:pt x="821870" y="151503"/>
                </a:lnTo>
                <a:lnTo>
                  <a:pt x="821870" y="3560"/>
                </a:lnTo>
                <a:close/>
              </a:path>
              <a:path w="2413000" h="186690">
                <a:moveTo>
                  <a:pt x="101822" y="107"/>
                </a:moveTo>
                <a:lnTo>
                  <a:pt x="64084" y="5507"/>
                </a:lnTo>
                <a:lnTo>
                  <a:pt x="30916" y="23675"/>
                </a:lnTo>
                <a:lnTo>
                  <a:pt x="7746" y="53053"/>
                </a:lnTo>
                <a:lnTo>
                  <a:pt x="0" y="92080"/>
                </a:lnTo>
                <a:lnTo>
                  <a:pt x="8447" y="131923"/>
                </a:lnTo>
                <a:lnTo>
                  <a:pt x="32260" y="161677"/>
                </a:lnTo>
                <a:lnTo>
                  <a:pt x="66037" y="179618"/>
                </a:lnTo>
                <a:lnTo>
                  <a:pt x="104373" y="184026"/>
                </a:lnTo>
                <a:lnTo>
                  <a:pt x="141867" y="173176"/>
                </a:lnTo>
                <a:lnTo>
                  <a:pt x="165182" y="152411"/>
                </a:lnTo>
                <a:lnTo>
                  <a:pt x="114387" y="152411"/>
                </a:lnTo>
                <a:lnTo>
                  <a:pt x="75479" y="151924"/>
                </a:lnTo>
                <a:lnTo>
                  <a:pt x="43214" y="130544"/>
                </a:lnTo>
                <a:lnTo>
                  <a:pt x="30365" y="92028"/>
                </a:lnTo>
                <a:lnTo>
                  <a:pt x="43042" y="53854"/>
                </a:lnTo>
                <a:lnTo>
                  <a:pt x="74975" y="32315"/>
                </a:lnTo>
                <a:lnTo>
                  <a:pt x="113558" y="31253"/>
                </a:lnTo>
                <a:lnTo>
                  <a:pt x="166111" y="31253"/>
                </a:lnTo>
                <a:lnTo>
                  <a:pt x="138704" y="9032"/>
                </a:lnTo>
                <a:lnTo>
                  <a:pt x="101822" y="107"/>
                </a:lnTo>
                <a:close/>
              </a:path>
              <a:path w="2413000" h="186690">
                <a:moveTo>
                  <a:pt x="147168" y="128247"/>
                </a:moveTo>
                <a:lnTo>
                  <a:pt x="114387" y="152411"/>
                </a:lnTo>
                <a:lnTo>
                  <a:pt x="165182" y="152411"/>
                </a:lnTo>
                <a:lnTo>
                  <a:pt x="173115" y="145346"/>
                </a:lnTo>
                <a:lnTo>
                  <a:pt x="147168" y="128247"/>
                </a:lnTo>
                <a:close/>
              </a:path>
              <a:path w="2413000" h="186690">
                <a:moveTo>
                  <a:pt x="166111" y="31253"/>
                </a:moveTo>
                <a:lnTo>
                  <a:pt x="113558" y="31253"/>
                </a:lnTo>
                <a:lnTo>
                  <a:pt x="146184" y="54511"/>
                </a:lnTo>
                <a:lnTo>
                  <a:pt x="169303" y="33841"/>
                </a:lnTo>
                <a:lnTo>
                  <a:pt x="166111" y="31253"/>
                </a:lnTo>
                <a:close/>
              </a:path>
              <a:path w="2413000" h="186690">
                <a:moveTo>
                  <a:pt x="688795" y="3067"/>
                </a:moveTo>
                <a:lnTo>
                  <a:pt x="605321" y="3067"/>
                </a:lnTo>
                <a:lnTo>
                  <a:pt x="605321" y="180591"/>
                </a:lnTo>
                <a:lnTo>
                  <a:pt x="635750" y="180591"/>
                </a:lnTo>
                <a:lnTo>
                  <a:pt x="635750" y="119525"/>
                </a:lnTo>
                <a:lnTo>
                  <a:pt x="678010" y="119493"/>
                </a:lnTo>
                <a:lnTo>
                  <a:pt x="680419" y="119389"/>
                </a:lnTo>
                <a:lnTo>
                  <a:pt x="716548" y="119389"/>
                </a:lnTo>
                <a:lnTo>
                  <a:pt x="712208" y="112007"/>
                </a:lnTo>
                <a:lnTo>
                  <a:pt x="721259" y="106736"/>
                </a:lnTo>
                <a:lnTo>
                  <a:pt x="728569" y="100660"/>
                </a:lnTo>
                <a:lnTo>
                  <a:pt x="734269" y="94126"/>
                </a:lnTo>
                <a:lnTo>
                  <a:pt x="736101" y="91243"/>
                </a:lnTo>
                <a:lnTo>
                  <a:pt x="635750" y="91243"/>
                </a:lnTo>
                <a:lnTo>
                  <a:pt x="635750" y="31433"/>
                </a:lnTo>
                <a:lnTo>
                  <a:pt x="737332" y="31433"/>
                </a:lnTo>
                <a:lnTo>
                  <a:pt x="733929" y="26110"/>
                </a:lnTo>
                <a:lnTo>
                  <a:pt x="696387" y="3675"/>
                </a:lnTo>
                <a:lnTo>
                  <a:pt x="688795" y="3067"/>
                </a:lnTo>
                <a:close/>
              </a:path>
              <a:path w="2413000" h="186690">
                <a:moveTo>
                  <a:pt x="716548" y="119389"/>
                </a:moveTo>
                <a:lnTo>
                  <a:pt x="680419" y="119389"/>
                </a:lnTo>
                <a:lnTo>
                  <a:pt x="715349" y="180591"/>
                </a:lnTo>
                <a:lnTo>
                  <a:pt x="752532" y="180591"/>
                </a:lnTo>
                <a:lnTo>
                  <a:pt x="716548" y="119389"/>
                </a:lnTo>
                <a:close/>
              </a:path>
              <a:path w="2413000" h="186690">
                <a:moveTo>
                  <a:pt x="678010" y="119493"/>
                </a:moveTo>
                <a:lnTo>
                  <a:pt x="672953" y="119493"/>
                </a:lnTo>
                <a:lnTo>
                  <a:pt x="675539" y="119546"/>
                </a:lnTo>
                <a:lnTo>
                  <a:pt x="678010" y="119493"/>
                </a:lnTo>
                <a:close/>
              </a:path>
              <a:path w="2413000" h="186690">
                <a:moveTo>
                  <a:pt x="737332" y="31433"/>
                </a:moveTo>
                <a:lnTo>
                  <a:pt x="681570" y="31433"/>
                </a:lnTo>
                <a:lnTo>
                  <a:pt x="684733" y="31643"/>
                </a:lnTo>
                <a:lnTo>
                  <a:pt x="687141" y="31737"/>
                </a:lnTo>
                <a:lnTo>
                  <a:pt x="698303" y="34290"/>
                </a:lnTo>
                <a:lnTo>
                  <a:pt x="707393" y="40706"/>
                </a:lnTo>
                <a:lnTo>
                  <a:pt x="713508" y="50038"/>
                </a:lnTo>
                <a:lnTo>
                  <a:pt x="715747" y="61338"/>
                </a:lnTo>
                <a:lnTo>
                  <a:pt x="713484" y="72452"/>
                </a:lnTo>
                <a:lnTo>
                  <a:pt x="680408" y="91243"/>
                </a:lnTo>
                <a:lnTo>
                  <a:pt x="736101" y="91243"/>
                </a:lnTo>
                <a:lnTo>
                  <a:pt x="738490" y="87484"/>
                </a:lnTo>
                <a:lnTo>
                  <a:pt x="742967" y="75633"/>
                </a:lnTo>
                <a:lnTo>
                  <a:pt x="744711" y="63132"/>
                </a:lnTo>
                <a:lnTo>
                  <a:pt x="744125" y="51039"/>
                </a:lnTo>
                <a:lnTo>
                  <a:pt x="741610" y="40407"/>
                </a:lnTo>
                <a:lnTo>
                  <a:pt x="738335" y="33004"/>
                </a:lnTo>
                <a:lnTo>
                  <a:pt x="737332" y="31433"/>
                </a:lnTo>
                <a:close/>
              </a:path>
              <a:path w="2413000" h="186690">
                <a:moveTo>
                  <a:pt x="246222" y="3560"/>
                </a:moveTo>
                <a:lnTo>
                  <a:pt x="215909" y="3560"/>
                </a:lnTo>
                <a:lnTo>
                  <a:pt x="215909" y="180591"/>
                </a:lnTo>
                <a:lnTo>
                  <a:pt x="246222" y="180591"/>
                </a:lnTo>
                <a:lnTo>
                  <a:pt x="246222" y="104897"/>
                </a:lnTo>
                <a:lnTo>
                  <a:pt x="358952" y="104897"/>
                </a:lnTo>
                <a:lnTo>
                  <a:pt x="358952" y="76301"/>
                </a:lnTo>
                <a:lnTo>
                  <a:pt x="246222" y="76301"/>
                </a:lnTo>
                <a:lnTo>
                  <a:pt x="246222" y="3560"/>
                </a:lnTo>
                <a:close/>
              </a:path>
              <a:path w="2413000" h="186690">
                <a:moveTo>
                  <a:pt x="358952" y="104897"/>
                </a:moveTo>
                <a:lnTo>
                  <a:pt x="328639" y="104897"/>
                </a:lnTo>
                <a:lnTo>
                  <a:pt x="328639" y="180591"/>
                </a:lnTo>
                <a:lnTo>
                  <a:pt x="358952" y="180591"/>
                </a:lnTo>
                <a:lnTo>
                  <a:pt x="358952" y="104897"/>
                </a:lnTo>
                <a:close/>
              </a:path>
              <a:path w="2413000" h="186690">
                <a:moveTo>
                  <a:pt x="358952" y="3560"/>
                </a:moveTo>
                <a:lnTo>
                  <a:pt x="328639" y="3560"/>
                </a:lnTo>
                <a:lnTo>
                  <a:pt x="328639" y="76301"/>
                </a:lnTo>
                <a:lnTo>
                  <a:pt x="358952" y="76301"/>
                </a:lnTo>
                <a:lnTo>
                  <a:pt x="358952" y="3560"/>
                </a:lnTo>
                <a:close/>
              </a:path>
              <a:path w="2413000" h="186690">
                <a:moveTo>
                  <a:pt x="496571" y="3560"/>
                </a:moveTo>
                <a:lnTo>
                  <a:pt x="466907" y="3560"/>
                </a:lnTo>
                <a:lnTo>
                  <a:pt x="394752" y="180591"/>
                </a:lnTo>
                <a:lnTo>
                  <a:pt x="427463" y="180591"/>
                </a:lnTo>
                <a:lnTo>
                  <a:pt x="442332" y="142990"/>
                </a:lnTo>
                <a:lnTo>
                  <a:pt x="553606" y="142990"/>
                </a:lnTo>
                <a:lnTo>
                  <a:pt x="541810" y="114153"/>
                </a:lnTo>
                <a:lnTo>
                  <a:pt x="453703" y="114153"/>
                </a:lnTo>
                <a:lnTo>
                  <a:pt x="475513" y="58349"/>
                </a:lnTo>
                <a:lnTo>
                  <a:pt x="481493" y="43213"/>
                </a:lnTo>
                <a:lnTo>
                  <a:pt x="512791" y="43213"/>
                </a:lnTo>
                <a:lnTo>
                  <a:pt x="496571" y="3560"/>
                </a:lnTo>
                <a:close/>
              </a:path>
              <a:path w="2413000" h="186690">
                <a:moveTo>
                  <a:pt x="553606" y="142990"/>
                </a:moveTo>
                <a:lnTo>
                  <a:pt x="520643" y="142990"/>
                </a:lnTo>
                <a:lnTo>
                  <a:pt x="535261" y="180591"/>
                </a:lnTo>
                <a:lnTo>
                  <a:pt x="568987" y="180591"/>
                </a:lnTo>
                <a:lnTo>
                  <a:pt x="553606" y="142990"/>
                </a:lnTo>
                <a:close/>
              </a:path>
              <a:path w="2413000" h="186690">
                <a:moveTo>
                  <a:pt x="512791" y="43213"/>
                </a:moveTo>
                <a:lnTo>
                  <a:pt x="481493" y="43213"/>
                </a:lnTo>
                <a:lnTo>
                  <a:pt x="487477" y="58370"/>
                </a:lnTo>
                <a:lnTo>
                  <a:pt x="509282" y="114153"/>
                </a:lnTo>
                <a:lnTo>
                  <a:pt x="541810" y="114153"/>
                </a:lnTo>
                <a:lnTo>
                  <a:pt x="512791" y="43213"/>
                </a:lnTo>
                <a:close/>
              </a:path>
              <a:path w="2413000" h="186690">
                <a:moveTo>
                  <a:pt x="2177106" y="32145"/>
                </a:moveTo>
                <a:lnTo>
                  <a:pt x="2146793" y="32145"/>
                </a:lnTo>
                <a:lnTo>
                  <a:pt x="2146793" y="180591"/>
                </a:lnTo>
                <a:lnTo>
                  <a:pt x="2177106" y="180591"/>
                </a:lnTo>
                <a:lnTo>
                  <a:pt x="2177106" y="32145"/>
                </a:lnTo>
                <a:close/>
              </a:path>
              <a:path w="2413000" h="186690">
                <a:moveTo>
                  <a:pt x="2233848" y="3560"/>
                </a:moveTo>
                <a:lnTo>
                  <a:pt x="2090062" y="3560"/>
                </a:lnTo>
                <a:lnTo>
                  <a:pt x="2090062" y="32145"/>
                </a:lnTo>
                <a:lnTo>
                  <a:pt x="2233848" y="32145"/>
                </a:lnTo>
                <a:lnTo>
                  <a:pt x="2233848" y="3560"/>
                </a:lnTo>
                <a:close/>
              </a:path>
              <a:path w="2413000" h="186690">
                <a:moveTo>
                  <a:pt x="2054534" y="3560"/>
                </a:moveTo>
                <a:lnTo>
                  <a:pt x="2024221" y="3560"/>
                </a:lnTo>
                <a:lnTo>
                  <a:pt x="2024221" y="180591"/>
                </a:lnTo>
                <a:lnTo>
                  <a:pt x="2054534" y="180591"/>
                </a:lnTo>
                <a:lnTo>
                  <a:pt x="2054534" y="3560"/>
                </a:lnTo>
                <a:close/>
              </a:path>
              <a:path w="2413000" h="186690">
                <a:moveTo>
                  <a:pt x="2299689" y="3560"/>
                </a:moveTo>
                <a:lnTo>
                  <a:pt x="2269375" y="3560"/>
                </a:lnTo>
                <a:lnTo>
                  <a:pt x="2269375" y="180591"/>
                </a:lnTo>
                <a:lnTo>
                  <a:pt x="2299689" y="180591"/>
                </a:lnTo>
                <a:lnTo>
                  <a:pt x="2299689" y="104897"/>
                </a:lnTo>
                <a:lnTo>
                  <a:pt x="2412418" y="104897"/>
                </a:lnTo>
                <a:lnTo>
                  <a:pt x="2412418" y="76301"/>
                </a:lnTo>
                <a:lnTo>
                  <a:pt x="2299689" y="76301"/>
                </a:lnTo>
                <a:lnTo>
                  <a:pt x="2299689" y="3560"/>
                </a:lnTo>
                <a:close/>
              </a:path>
              <a:path w="2413000" h="186690">
                <a:moveTo>
                  <a:pt x="2412418" y="104897"/>
                </a:moveTo>
                <a:lnTo>
                  <a:pt x="2382105" y="104897"/>
                </a:lnTo>
                <a:lnTo>
                  <a:pt x="2382105" y="180591"/>
                </a:lnTo>
                <a:lnTo>
                  <a:pt x="2412418" y="180591"/>
                </a:lnTo>
                <a:lnTo>
                  <a:pt x="2412418" y="104897"/>
                </a:lnTo>
                <a:close/>
              </a:path>
              <a:path w="2413000" h="186690">
                <a:moveTo>
                  <a:pt x="2412418" y="3560"/>
                </a:moveTo>
                <a:lnTo>
                  <a:pt x="2382105" y="3560"/>
                </a:lnTo>
                <a:lnTo>
                  <a:pt x="2382105" y="76301"/>
                </a:lnTo>
                <a:lnTo>
                  <a:pt x="2412418" y="76301"/>
                </a:lnTo>
                <a:lnTo>
                  <a:pt x="2412418" y="3560"/>
                </a:lnTo>
                <a:close/>
              </a:path>
              <a:path w="2413000" h="186690">
                <a:moveTo>
                  <a:pt x="1112091" y="131294"/>
                </a:moveTo>
                <a:lnTo>
                  <a:pt x="1090804" y="154466"/>
                </a:lnTo>
                <a:lnTo>
                  <a:pt x="1092882" y="156487"/>
                </a:lnTo>
                <a:lnTo>
                  <a:pt x="1100315" y="162982"/>
                </a:lnTo>
                <a:lnTo>
                  <a:pt x="1137943" y="182170"/>
                </a:lnTo>
                <a:lnTo>
                  <a:pt x="1167922" y="186172"/>
                </a:lnTo>
                <a:lnTo>
                  <a:pt x="1170770" y="186140"/>
                </a:lnTo>
                <a:lnTo>
                  <a:pt x="1210895" y="176738"/>
                </a:lnTo>
                <a:lnTo>
                  <a:pt x="1231263" y="156487"/>
                </a:lnTo>
                <a:lnTo>
                  <a:pt x="1169587" y="156487"/>
                </a:lnTo>
                <a:lnTo>
                  <a:pt x="1161177" y="155989"/>
                </a:lnTo>
                <a:lnTo>
                  <a:pt x="1122164" y="140194"/>
                </a:lnTo>
                <a:lnTo>
                  <a:pt x="1114269" y="133493"/>
                </a:lnTo>
                <a:lnTo>
                  <a:pt x="1112091" y="131294"/>
                </a:lnTo>
                <a:close/>
              </a:path>
              <a:path w="2413000" h="186690">
                <a:moveTo>
                  <a:pt x="1167974" y="0"/>
                </a:moveTo>
                <a:lnTo>
                  <a:pt x="1166812" y="0"/>
                </a:lnTo>
                <a:lnTo>
                  <a:pt x="1156526" y="737"/>
                </a:lnTo>
                <a:lnTo>
                  <a:pt x="1117955" y="18116"/>
                </a:lnTo>
                <a:lnTo>
                  <a:pt x="1103610" y="51998"/>
                </a:lnTo>
                <a:lnTo>
                  <a:pt x="1105948" y="65307"/>
                </a:lnTo>
                <a:lnTo>
                  <a:pt x="1133473" y="94436"/>
                </a:lnTo>
                <a:lnTo>
                  <a:pt x="1179461" y="108834"/>
                </a:lnTo>
                <a:lnTo>
                  <a:pt x="1191223" y="113066"/>
                </a:lnTo>
                <a:lnTo>
                  <a:pt x="1199992" y="118684"/>
                </a:lnTo>
                <a:lnTo>
                  <a:pt x="1205450" y="125414"/>
                </a:lnTo>
                <a:lnTo>
                  <a:pt x="1207282" y="132980"/>
                </a:lnTo>
                <a:lnTo>
                  <a:pt x="1207188" y="141587"/>
                </a:lnTo>
                <a:lnTo>
                  <a:pt x="1169587" y="156487"/>
                </a:lnTo>
                <a:lnTo>
                  <a:pt x="1231263" y="156487"/>
                </a:lnTo>
                <a:lnTo>
                  <a:pt x="1235840" y="147390"/>
                </a:lnTo>
                <a:lnTo>
                  <a:pt x="1238157" y="132980"/>
                </a:lnTo>
                <a:lnTo>
                  <a:pt x="1235077" y="115856"/>
                </a:lnTo>
                <a:lnTo>
                  <a:pt x="1200728" y="84430"/>
                </a:lnTo>
                <a:lnTo>
                  <a:pt x="1157148" y="72228"/>
                </a:lnTo>
                <a:lnTo>
                  <a:pt x="1150310" y="69641"/>
                </a:lnTo>
                <a:lnTo>
                  <a:pt x="1138729" y="63181"/>
                </a:lnTo>
                <a:lnTo>
                  <a:pt x="1134813" y="57558"/>
                </a:lnTo>
                <a:lnTo>
                  <a:pt x="1134384" y="45726"/>
                </a:lnTo>
                <a:lnTo>
                  <a:pt x="1136844" y="40344"/>
                </a:lnTo>
                <a:lnTo>
                  <a:pt x="1147713" y="31360"/>
                </a:lnTo>
                <a:lnTo>
                  <a:pt x="1155912" y="30145"/>
                </a:lnTo>
                <a:lnTo>
                  <a:pt x="1164027" y="29506"/>
                </a:lnTo>
                <a:lnTo>
                  <a:pt x="1165660" y="29444"/>
                </a:lnTo>
                <a:lnTo>
                  <a:pt x="1235301" y="29444"/>
                </a:lnTo>
                <a:lnTo>
                  <a:pt x="1237637" y="26732"/>
                </a:lnTo>
                <a:lnTo>
                  <a:pt x="1204926" y="6188"/>
                </a:lnTo>
                <a:lnTo>
                  <a:pt x="1177951" y="389"/>
                </a:lnTo>
                <a:lnTo>
                  <a:pt x="1167974" y="0"/>
                </a:lnTo>
                <a:close/>
              </a:path>
              <a:path w="2413000" h="186690">
                <a:moveTo>
                  <a:pt x="1235301" y="29444"/>
                </a:moveTo>
                <a:lnTo>
                  <a:pt x="1168278" y="29444"/>
                </a:lnTo>
                <a:lnTo>
                  <a:pt x="1170226" y="29506"/>
                </a:lnTo>
                <a:lnTo>
                  <a:pt x="1177576" y="29831"/>
                </a:lnTo>
                <a:lnTo>
                  <a:pt x="1213331" y="46444"/>
                </a:lnTo>
                <a:lnTo>
                  <a:pt x="1217502" y="50103"/>
                </a:lnTo>
                <a:lnTo>
                  <a:pt x="1235301" y="29444"/>
                </a:lnTo>
                <a:close/>
              </a:path>
              <a:path w="2413000" h="186690">
                <a:moveTo>
                  <a:pt x="1422574" y="732"/>
                </a:moveTo>
                <a:lnTo>
                  <a:pt x="1385853" y="31297"/>
                </a:lnTo>
                <a:lnTo>
                  <a:pt x="1383692" y="46647"/>
                </a:lnTo>
                <a:lnTo>
                  <a:pt x="1384523" y="54379"/>
                </a:lnTo>
                <a:lnTo>
                  <a:pt x="1386690" y="61872"/>
                </a:lnTo>
                <a:lnTo>
                  <a:pt x="1389360" y="68741"/>
                </a:lnTo>
                <a:lnTo>
                  <a:pt x="1393486" y="74552"/>
                </a:lnTo>
                <a:lnTo>
                  <a:pt x="1398805" y="79871"/>
                </a:lnTo>
                <a:lnTo>
                  <a:pt x="1397161" y="81086"/>
                </a:lnTo>
                <a:lnTo>
                  <a:pt x="1368899" y="112727"/>
                </a:lnTo>
                <a:lnTo>
                  <a:pt x="1365811" y="135490"/>
                </a:lnTo>
                <a:lnTo>
                  <a:pt x="1368272" y="146362"/>
                </a:lnTo>
                <a:lnTo>
                  <a:pt x="1396554" y="179429"/>
                </a:lnTo>
                <a:lnTo>
                  <a:pt x="1414170" y="185045"/>
                </a:lnTo>
                <a:lnTo>
                  <a:pt x="1434034" y="184248"/>
                </a:lnTo>
                <a:lnTo>
                  <a:pt x="1453859" y="175020"/>
                </a:lnTo>
                <a:lnTo>
                  <a:pt x="1471358" y="155346"/>
                </a:lnTo>
                <a:lnTo>
                  <a:pt x="1513766" y="155346"/>
                </a:lnTo>
                <a:lnTo>
                  <a:pt x="1513491" y="155052"/>
                </a:lnTo>
                <a:lnTo>
                  <a:pt x="1415935" y="155052"/>
                </a:lnTo>
                <a:lnTo>
                  <a:pt x="1409611" y="152655"/>
                </a:lnTo>
                <a:lnTo>
                  <a:pt x="1399957" y="143629"/>
                </a:lnTo>
                <a:lnTo>
                  <a:pt x="1397193" y="137514"/>
                </a:lnTo>
                <a:lnTo>
                  <a:pt x="1396826" y="125032"/>
                </a:lnTo>
                <a:lnTo>
                  <a:pt x="1398836" y="119242"/>
                </a:lnTo>
                <a:lnTo>
                  <a:pt x="1406868" y="109546"/>
                </a:lnTo>
                <a:lnTo>
                  <a:pt x="1412930" y="105263"/>
                </a:lnTo>
                <a:lnTo>
                  <a:pt x="1421139" y="101567"/>
                </a:lnTo>
                <a:lnTo>
                  <a:pt x="1463363" y="101567"/>
                </a:lnTo>
                <a:lnTo>
                  <a:pt x="1447139" y="84395"/>
                </a:lnTo>
                <a:lnTo>
                  <a:pt x="1450725" y="81882"/>
                </a:lnTo>
                <a:lnTo>
                  <a:pt x="1452364" y="80688"/>
                </a:lnTo>
                <a:lnTo>
                  <a:pt x="1462937" y="65097"/>
                </a:lnTo>
                <a:lnTo>
                  <a:pt x="1427495" y="65097"/>
                </a:lnTo>
                <a:lnTo>
                  <a:pt x="1419412" y="57887"/>
                </a:lnTo>
                <a:lnTo>
                  <a:pt x="1413244" y="49686"/>
                </a:lnTo>
                <a:lnTo>
                  <a:pt x="1411781" y="40798"/>
                </a:lnTo>
                <a:lnTo>
                  <a:pt x="1417810" y="31527"/>
                </a:lnTo>
                <a:lnTo>
                  <a:pt x="1420972" y="29014"/>
                </a:lnTo>
                <a:lnTo>
                  <a:pt x="1424302" y="27883"/>
                </a:lnTo>
                <a:lnTo>
                  <a:pt x="1427495" y="27768"/>
                </a:lnTo>
                <a:lnTo>
                  <a:pt x="1468640" y="27768"/>
                </a:lnTo>
                <a:lnTo>
                  <a:pt x="1468618" y="27281"/>
                </a:lnTo>
                <a:lnTo>
                  <a:pt x="1451817" y="6367"/>
                </a:lnTo>
                <a:lnTo>
                  <a:pt x="1422574" y="732"/>
                </a:lnTo>
                <a:close/>
              </a:path>
              <a:path w="2413000" h="186690">
                <a:moveTo>
                  <a:pt x="1513766" y="155346"/>
                </a:moveTo>
                <a:lnTo>
                  <a:pt x="1471358" y="155346"/>
                </a:lnTo>
                <a:lnTo>
                  <a:pt x="1494750" y="180256"/>
                </a:lnTo>
                <a:lnTo>
                  <a:pt x="1537157" y="180256"/>
                </a:lnTo>
                <a:lnTo>
                  <a:pt x="1513766" y="155346"/>
                </a:lnTo>
                <a:close/>
              </a:path>
              <a:path w="2413000" h="186690">
                <a:moveTo>
                  <a:pt x="1463363" y="101567"/>
                </a:moveTo>
                <a:lnTo>
                  <a:pt x="1421139" y="101567"/>
                </a:lnTo>
                <a:lnTo>
                  <a:pt x="1451128" y="133451"/>
                </a:lnTo>
                <a:lnTo>
                  <a:pt x="1448281" y="137514"/>
                </a:lnTo>
                <a:lnTo>
                  <a:pt x="1444950" y="141796"/>
                </a:lnTo>
                <a:lnTo>
                  <a:pt x="1436113" y="151084"/>
                </a:lnTo>
                <a:lnTo>
                  <a:pt x="1429610" y="154665"/>
                </a:lnTo>
                <a:lnTo>
                  <a:pt x="1415935" y="155052"/>
                </a:lnTo>
                <a:lnTo>
                  <a:pt x="1513491" y="155052"/>
                </a:lnTo>
                <a:lnTo>
                  <a:pt x="1488970" y="128938"/>
                </a:lnTo>
                <a:lnTo>
                  <a:pt x="1502793" y="105829"/>
                </a:lnTo>
                <a:lnTo>
                  <a:pt x="1467389" y="105829"/>
                </a:lnTo>
                <a:lnTo>
                  <a:pt x="1463363" y="101567"/>
                </a:lnTo>
                <a:close/>
              </a:path>
              <a:path w="2413000" h="186690">
                <a:moveTo>
                  <a:pt x="1521409" y="74709"/>
                </a:moveTo>
                <a:lnTo>
                  <a:pt x="1486059" y="74709"/>
                </a:lnTo>
                <a:lnTo>
                  <a:pt x="1467389" y="105829"/>
                </a:lnTo>
                <a:lnTo>
                  <a:pt x="1502793" y="105829"/>
                </a:lnTo>
                <a:lnTo>
                  <a:pt x="1521409" y="74709"/>
                </a:lnTo>
                <a:close/>
              </a:path>
              <a:path w="2413000" h="186690">
                <a:moveTo>
                  <a:pt x="1468640" y="27768"/>
                </a:moveTo>
                <a:lnTo>
                  <a:pt x="1427495" y="27768"/>
                </a:lnTo>
                <a:lnTo>
                  <a:pt x="1430678" y="27883"/>
                </a:lnTo>
                <a:lnTo>
                  <a:pt x="1434008" y="29014"/>
                </a:lnTo>
                <a:lnTo>
                  <a:pt x="1437181" y="31527"/>
                </a:lnTo>
                <a:lnTo>
                  <a:pt x="1443208" y="40798"/>
                </a:lnTo>
                <a:lnTo>
                  <a:pt x="1441742" y="49686"/>
                </a:lnTo>
                <a:lnTo>
                  <a:pt x="1435574" y="57887"/>
                </a:lnTo>
                <a:lnTo>
                  <a:pt x="1427495" y="65097"/>
                </a:lnTo>
                <a:lnTo>
                  <a:pt x="1462937" y="65097"/>
                </a:lnTo>
                <a:lnTo>
                  <a:pt x="1469845" y="54910"/>
                </a:lnTo>
                <a:lnTo>
                  <a:pt x="1468640" y="27768"/>
                </a:lnTo>
                <a:close/>
              </a:path>
              <a:path w="2413000" h="186690">
                <a:moveTo>
                  <a:pt x="1970243" y="3560"/>
                </a:moveTo>
                <a:lnTo>
                  <a:pt x="1850467" y="3560"/>
                </a:lnTo>
                <a:lnTo>
                  <a:pt x="1850467" y="180591"/>
                </a:lnTo>
                <a:lnTo>
                  <a:pt x="1970243" y="180591"/>
                </a:lnTo>
                <a:lnTo>
                  <a:pt x="1970243" y="151754"/>
                </a:lnTo>
                <a:lnTo>
                  <a:pt x="1880780" y="151754"/>
                </a:lnTo>
                <a:lnTo>
                  <a:pt x="1880780" y="104897"/>
                </a:lnTo>
                <a:lnTo>
                  <a:pt x="1965039" y="104897"/>
                </a:lnTo>
                <a:lnTo>
                  <a:pt x="1965039" y="76060"/>
                </a:lnTo>
                <a:lnTo>
                  <a:pt x="1880780" y="76060"/>
                </a:lnTo>
                <a:lnTo>
                  <a:pt x="1880780" y="32396"/>
                </a:lnTo>
                <a:lnTo>
                  <a:pt x="1970243" y="32396"/>
                </a:lnTo>
                <a:lnTo>
                  <a:pt x="1970243" y="3560"/>
                </a:lnTo>
                <a:close/>
              </a:path>
              <a:path w="2413000" h="186690">
                <a:moveTo>
                  <a:pt x="1688053" y="3612"/>
                </a:moveTo>
                <a:lnTo>
                  <a:pt x="1657321" y="3612"/>
                </a:lnTo>
                <a:lnTo>
                  <a:pt x="1657321" y="180528"/>
                </a:lnTo>
                <a:lnTo>
                  <a:pt x="1688053" y="180528"/>
                </a:lnTo>
                <a:lnTo>
                  <a:pt x="1688053" y="129074"/>
                </a:lnTo>
                <a:lnTo>
                  <a:pt x="1719958" y="96949"/>
                </a:lnTo>
                <a:lnTo>
                  <a:pt x="1758088" y="96949"/>
                </a:lnTo>
                <a:lnTo>
                  <a:pt x="1753247" y="89955"/>
                </a:lnTo>
                <a:lnTo>
                  <a:pt x="1688053" y="89955"/>
                </a:lnTo>
                <a:lnTo>
                  <a:pt x="1688053" y="3612"/>
                </a:lnTo>
                <a:close/>
              </a:path>
              <a:path w="2413000" h="186690">
                <a:moveTo>
                  <a:pt x="1758088" y="96949"/>
                </a:moveTo>
                <a:lnTo>
                  <a:pt x="1719958" y="96949"/>
                </a:lnTo>
                <a:lnTo>
                  <a:pt x="1777778" y="180528"/>
                </a:lnTo>
                <a:lnTo>
                  <a:pt x="1815934" y="180528"/>
                </a:lnTo>
                <a:lnTo>
                  <a:pt x="1758088" y="96949"/>
                </a:lnTo>
                <a:close/>
              </a:path>
              <a:path w="2413000" h="186690">
                <a:moveTo>
                  <a:pt x="1811735" y="3612"/>
                </a:moveTo>
                <a:lnTo>
                  <a:pt x="1772626" y="3612"/>
                </a:lnTo>
                <a:lnTo>
                  <a:pt x="1688053" y="89955"/>
                </a:lnTo>
                <a:lnTo>
                  <a:pt x="1753247" y="89955"/>
                </a:lnTo>
                <a:lnTo>
                  <a:pt x="1742355" y="74217"/>
                </a:lnTo>
                <a:lnTo>
                  <a:pt x="1811735" y="3612"/>
                </a:lnTo>
                <a:close/>
              </a:path>
            </a:pathLst>
          </a:custGeom>
          <a:solidFill>
            <a:srgbClr val="D6D7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40769" y="1059680"/>
            <a:ext cx="4673600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1" i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endParaRPr lang="en-SG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BFBEE0-580A-F670-B4AF-A80DA4C5A7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828624" y="10011469"/>
            <a:ext cx="4522788" cy="601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00">
                <a:solidFill>
                  <a:srgbClr val="E3E4E4"/>
                </a:solidFill>
                <a:latin typeface="Futura PT Book" panose="020B0502020204020303" pitchFamily="34" charset="0"/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6" r:id="rId5"/>
    <p:sldLayoutId id="2147483667" r:id="rId6"/>
    <p:sldLayoutId id="2147483668" r:id="rId7"/>
    <p:sldLayoutId id="2147483669" r:id="rId8"/>
    <p:sldLayoutId id="2147483665" r:id="rId9"/>
    <p:sldLayoutId id="2147483670" r:id="rId10"/>
  </p:sldLayoutIdLst>
  <p:hf hdr="0" ftr="0" dt="0"/>
  <p:txStyles>
    <p:titleStyle>
      <a:lvl1pPr>
        <a:defRPr cap="all" baseline="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420" userDrawn="1">
          <p15:clr>
            <a:srgbClr val="F26B43"/>
          </p15:clr>
        </p15:guide>
        <p15:guide id="2" pos="1213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7.png"/><Relationship Id="rId18" Type="http://schemas.openxmlformats.org/officeDocument/2006/relationships/image" Target="../media/image7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12" Type="http://schemas.openxmlformats.org/officeDocument/2006/relationships/image" Target="../media/image66.png"/><Relationship Id="rId17" Type="http://schemas.openxmlformats.org/officeDocument/2006/relationships/image" Target="../media/image71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70.png"/><Relationship Id="rId20" Type="http://schemas.openxmlformats.org/officeDocument/2006/relationships/image" Target="../media/image7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59.png"/><Relationship Id="rId15" Type="http://schemas.openxmlformats.org/officeDocument/2006/relationships/image" Target="../media/image69.png"/><Relationship Id="rId10" Type="http://schemas.openxmlformats.org/officeDocument/2006/relationships/image" Target="../media/image64.png"/><Relationship Id="rId19" Type="http://schemas.openxmlformats.org/officeDocument/2006/relationships/image" Target="../media/image73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Relationship Id="rId14" Type="http://schemas.openxmlformats.org/officeDocument/2006/relationships/image" Target="../media/image6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36101" y="9700827"/>
            <a:ext cx="3232785" cy="5854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650" dirty="0">
                <a:latin typeface="FuturaPT-Medium"/>
                <a:cs typeface="FuturaPT-Medium"/>
              </a:rPr>
              <a:t>PREPARED</a:t>
            </a:r>
            <a:r>
              <a:rPr sz="1650" spc="-40" dirty="0">
                <a:latin typeface="FuturaPT-Medium"/>
                <a:cs typeface="FuturaPT-Medium"/>
              </a:rPr>
              <a:t> </a:t>
            </a:r>
            <a:r>
              <a:rPr sz="1650" dirty="0">
                <a:latin typeface="FuturaPT-Medium"/>
                <a:cs typeface="FuturaPT-Medium"/>
              </a:rPr>
              <a:t>BY</a:t>
            </a:r>
            <a:r>
              <a:rPr sz="1650" spc="-40" dirty="0">
                <a:latin typeface="FuturaPT-Medium"/>
                <a:cs typeface="FuturaPT-Medium"/>
              </a:rPr>
              <a:t> </a:t>
            </a:r>
            <a:r>
              <a:rPr sz="1650" dirty="0">
                <a:latin typeface="FuturaPT-Medium"/>
                <a:cs typeface="FuturaPT-Medium"/>
              </a:rPr>
              <a:t>HQ</a:t>
            </a:r>
            <a:r>
              <a:rPr sz="1650" spc="-35" dirty="0">
                <a:latin typeface="FuturaPT-Medium"/>
                <a:cs typeface="FuturaPT-Medium"/>
              </a:rPr>
              <a:t> </a:t>
            </a:r>
            <a:r>
              <a:rPr sz="1650" spc="-10" dirty="0">
                <a:latin typeface="FuturaPT-Medium"/>
                <a:cs typeface="FuturaPT-Medium"/>
              </a:rPr>
              <a:t>GRAPHICS</a:t>
            </a:r>
            <a:endParaRPr sz="1650" dirty="0">
              <a:latin typeface="FuturaPT-Medium"/>
              <a:cs typeface="FuturaPT-Medium"/>
            </a:endParaRPr>
          </a:p>
          <a:p>
            <a:pPr algn="ctr">
              <a:lnSpc>
                <a:spcPct val="100000"/>
              </a:lnSpc>
              <a:spcBef>
                <a:spcPts val="1050"/>
              </a:spcBef>
            </a:pPr>
            <a:r>
              <a:rPr sz="1150" dirty="0">
                <a:latin typeface="FuturaPT-Medium"/>
                <a:cs typeface="FuturaPT-Medium"/>
              </a:rPr>
              <a:t>UPDATED</a:t>
            </a:r>
            <a:r>
              <a:rPr sz="1150" spc="30" dirty="0">
                <a:latin typeface="FuturaPT-Medium"/>
                <a:cs typeface="FuturaPT-Medium"/>
              </a:rPr>
              <a:t> </a:t>
            </a:r>
            <a:r>
              <a:rPr sz="1150" dirty="0">
                <a:latin typeface="FuturaPT-Medium"/>
                <a:cs typeface="FuturaPT-Medium"/>
              </a:rPr>
              <a:t>ON</a:t>
            </a:r>
            <a:r>
              <a:rPr sz="1150" spc="30" dirty="0">
                <a:latin typeface="FuturaPT-Medium"/>
                <a:cs typeface="FuturaPT-Medium"/>
              </a:rPr>
              <a:t> </a:t>
            </a:r>
            <a:r>
              <a:rPr sz="1150" dirty="0">
                <a:latin typeface="FuturaPT-Medium"/>
                <a:cs typeface="FuturaPT-Medium"/>
              </a:rPr>
              <a:t>30</a:t>
            </a:r>
            <a:r>
              <a:rPr sz="1150" spc="25" dirty="0">
                <a:latin typeface="FuturaPT-Medium"/>
                <a:cs typeface="FuturaPT-Medium"/>
              </a:rPr>
              <a:t> </a:t>
            </a:r>
            <a:r>
              <a:rPr sz="1150" dirty="0">
                <a:latin typeface="FuturaPT-Medium"/>
                <a:cs typeface="FuturaPT-Medium"/>
              </a:rPr>
              <a:t>SEPTEMBER</a:t>
            </a:r>
            <a:r>
              <a:rPr sz="1150" spc="30" dirty="0">
                <a:latin typeface="FuturaPT-Medium"/>
                <a:cs typeface="FuturaPT-Medium"/>
              </a:rPr>
              <a:t> </a:t>
            </a:r>
            <a:r>
              <a:rPr sz="1150" dirty="0">
                <a:latin typeface="FuturaPT-Medium"/>
                <a:cs typeface="FuturaPT-Medium"/>
              </a:rPr>
              <a:t>2023</a:t>
            </a:r>
            <a:r>
              <a:rPr sz="1150" spc="310" dirty="0">
                <a:latin typeface="FuturaPT-Medium"/>
                <a:cs typeface="FuturaPT-Medium"/>
              </a:rPr>
              <a:t> </a:t>
            </a:r>
            <a:r>
              <a:rPr sz="1150" dirty="0">
                <a:latin typeface="FuturaPT-Medium"/>
                <a:cs typeface="FuturaPT-Medium"/>
              </a:rPr>
              <a:t>|</a:t>
            </a:r>
            <a:r>
              <a:rPr sz="1150" spc="320" dirty="0">
                <a:latin typeface="FuturaPT-Medium"/>
                <a:cs typeface="FuturaPT-Medium"/>
              </a:rPr>
              <a:t> </a:t>
            </a:r>
            <a:r>
              <a:rPr sz="1150" dirty="0">
                <a:latin typeface="FuturaPT-Medium"/>
                <a:cs typeface="FuturaPT-Medium"/>
              </a:rPr>
              <a:t>VERSION</a:t>
            </a:r>
            <a:r>
              <a:rPr sz="1150" spc="25" dirty="0">
                <a:latin typeface="FuturaPT-Medium"/>
                <a:cs typeface="FuturaPT-Medium"/>
              </a:rPr>
              <a:t> </a:t>
            </a:r>
            <a:r>
              <a:rPr sz="1150" spc="-25" dirty="0">
                <a:latin typeface="FuturaPT-Medium"/>
                <a:cs typeface="FuturaPT-Medium"/>
              </a:rPr>
              <a:t>1.0</a:t>
            </a:r>
            <a:endParaRPr sz="1150" dirty="0">
              <a:latin typeface="FuturaPT-Medium"/>
              <a:cs typeface="FuturaPT-Medium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230794" y="6254548"/>
            <a:ext cx="5514535" cy="2307683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altLang="zh-CN" sz="2600" b="1" spc="-10" dirty="0">
                <a:latin typeface="Futura PT Bold"/>
                <a:cs typeface="Futura PT Bold"/>
              </a:rPr>
              <a:t>E-Commerce Monthly Sales 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altLang="zh-CN" sz="2600" b="1" spc="-10" dirty="0">
                <a:latin typeface="Futura PT Bold"/>
                <a:cs typeface="Futura PT Bold"/>
              </a:rPr>
              <a:t>(VIP Store)</a:t>
            </a:r>
          </a:p>
          <a:p>
            <a:pPr algn="ctr">
              <a:spcBef>
                <a:spcPct val="20000"/>
              </a:spcBef>
              <a:defRPr/>
            </a:pPr>
            <a:endParaRPr lang="en-US" altLang="zh-CN" sz="2600" b="1" spc="-10" dirty="0">
              <a:latin typeface="Futura PT Bold"/>
              <a:cs typeface="Futura PT Bold"/>
            </a:endParaRPr>
          </a:p>
          <a:p>
            <a:pPr algn="ctr">
              <a:spcBef>
                <a:spcPct val="20000"/>
              </a:spcBef>
              <a:defRPr/>
            </a:pPr>
            <a:r>
              <a:rPr lang="en-US" altLang="zh-CN" sz="2800" b="1" dirty="0">
                <a:solidFill>
                  <a:schemeClr val="tx1"/>
                </a:solidFill>
              </a:rPr>
              <a:t>January 2026</a:t>
            </a:r>
            <a:endParaRPr lang="en-US" altLang="zh-CN" sz="2600" b="1" spc="-10" dirty="0">
              <a:latin typeface="Futura PT Bold"/>
              <a:cs typeface="Futura PT Bold"/>
            </a:endParaRP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endParaRPr sz="2600" dirty="0">
              <a:latin typeface="Futura PT Bold"/>
              <a:cs typeface="Futura PT Bold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036627" y="5183085"/>
            <a:ext cx="6031230" cy="465455"/>
          </a:xfrm>
          <a:custGeom>
            <a:avLst/>
            <a:gdLst/>
            <a:ahLst/>
            <a:cxnLst/>
            <a:rect l="l" t="t" r="r" b="b"/>
            <a:pathLst>
              <a:path w="6031230" h="465454">
                <a:moveTo>
                  <a:pt x="2649018" y="8889"/>
                </a:moveTo>
                <a:lnTo>
                  <a:pt x="2349572" y="8889"/>
                </a:lnTo>
                <a:lnTo>
                  <a:pt x="2349572" y="451483"/>
                </a:lnTo>
                <a:lnTo>
                  <a:pt x="2649018" y="451483"/>
                </a:lnTo>
                <a:lnTo>
                  <a:pt x="2649018" y="379391"/>
                </a:lnTo>
                <a:lnTo>
                  <a:pt x="2425350" y="379391"/>
                </a:lnTo>
                <a:lnTo>
                  <a:pt x="2425350" y="262243"/>
                </a:lnTo>
                <a:lnTo>
                  <a:pt x="2636003" y="262243"/>
                </a:lnTo>
                <a:lnTo>
                  <a:pt x="2636003" y="190151"/>
                </a:lnTo>
                <a:lnTo>
                  <a:pt x="2425350" y="190151"/>
                </a:lnTo>
                <a:lnTo>
                  <a:pt x="2425350" y="80992"/>
                </a:lnTo>
                <a:lnTo>
                  <a:pt x="2649018" y="80992"/>
                </a:lnTo>
                <a:lnTo>
                  <a:pt x="2649018" y="8889"/>
                </a:lnTo>
                <a:close/>
              </a:path>
              <a:path w="6031230" h="465454">
                <a:moveTo>
                  <a:pt x="2054649" y="8889"/>
                </a:moveTo>
                <a:lnTo>
                  <a:pt x="1978871" y="8889"/>
                </a:lnTo>
                <a:lnTo>
                  <a:pt x="1978871" y="451483"/>
                </a:lnTo>
                <a:lnTo>
                  <a:pt x="2262161" y="451483"/>
                </a:lnTo>
                <a:lnTo>
                  <a:pt x="2262161" y="378773"/>
                </a:lnTo>
                <a:lnTo>
                  <a:pt x="2054649" y="378773"/>
                </a:lnTo>
                <a:lnTo>
                  <a:pt x="2054649" y="8889"/>
                </a:lnTo>
                <a:close/>
              </a:path>
              <a:path w="6031230" h="465454">
                <a:moveTo>
                  <a:pt x="254551" y="276"/>
                </a:moveTo>
                <a:lnTo>
                  <a:pt x="216310" y="1595"/>
                </a:lnTo>
                <a:lnTo>
                  <a:pt x="178594" y="8395"/>
                </a:lnTo>
                <a:lnTo>
                  <a:pt x="142272" y="20427"/>
                </a:lnTo>
                <a:lnTo>
                  <a:pt x="77284" y="59188"/>
                </a:lnTo>
                <a:lnTo>
                  <a:pt x="28294" y="115883"/>
                </a:lnTo>
                <a:lnTo>
                  <a:pt x="11968" y="150333"/>
                </a:lnTo>
                <a:lnTo>
                  <a:pt x="2247" y="188519"/>
                </a:lnTo>
                <a:lnTo>
                  <a:pt x="0" y="230191"/>
                </a:lnTo>
                <a:lnTo>
                  <a:pt x="2971" y="272789"/>
                </a:lnTo>
                <a:lnTo>
                  <a:pt x="13385" y="311763"/>
                </a:lnTo>
                <a:lnTo>
                  <a:pt x="30379" y="346839"/>
                </a:lnTo>
                <a:lnTo>
                  <a:pt x="53087" y="377741"/>
                </a:lnTo>
                <a:lnTo>
                  <a:pt x="80645" y="404194"/>
                </a:lnTo>
                <a:lnTo>
                  <a:pt x="112188" y="425921"/>
                </a:lnTo>
                <a:lnTo>
                  <a:pt x="146852" y="442648"/>
                </a:lnTo>
                <a:lnTo>
                  <a:pt x="183771" y="454098"/>
                </a:lnTo>
                <a:lnTo>
                  <a:pt x="222083" y="459997"/>
                </a:lnTo>
                <a:lnTo>
                  <a:pt x="260922" y="460068"/>
                </a:lnTo>
                <a:lnTo>
                  <a:pt x="299423" y="454037"/>
                </a:lnTo>
                <a:lnTo>
                  <a:pt x="336722" y="441627"/>
                </a:lnTo>
                <a:lnTo>
                  <a:pt x="371954" y="422563"/>
                </a:lnTo>
                <a:lnTo>
                  <a:pt x="404256" y="396569"/>
                </a:lnTo>
                <a:lnTo>
                  <a:pt x="412389" y="387097"/>
                </a:lnTo>
                <a:lnTo>
                  <a:pt x="227381" y="387097"/>
                </a:lnTo>
                <a:lnTo>
                  <a:pt x="188677" y="379818"/>
                </a:lnTo>
                <a:lnTo>
                  <a:pt x="152631" y="364181"/>
                </a:lnTo>
                <a:lnTo>
                  <a:pt x="121286" y="340787"/>
                </a:lnTo>
                <a:lnTo>
                  <a:pt x="96686" y="310238"/>
                </a:lnTo>
                <a:lnTo>
                  <a:pt x="80874" y="273134"/>
                </a:lnTo>
                <a:lnTo>
                  <a:pt x="75892" y="230076"/>
                </a:lnTo>
                <a:lnTo>
                  <a:pt x="80779" y="187526"/>
                </a:lnTo>
                <a:lnTo>
                  <a:pt x="96392" y="150708"/>
                </a:lnTo>
                <a:lnTo>
                  <a:pt x="120716" y="120237"/>
                </a:lnTo>
                <a:lnTo>
                  <a:pt x="151733" y="96729"/>
                </a:lnTo>
                <a:lnTo>
                  <a:pt x="187427" y="80797"/>
                </a:lnTo>
                <a:lnTo>
                  <a:pt x="225781" y="73055"/>
                </a:lnTo>
                <a:lnTo>
                  <a:pt x="412461" y="73055"/>
                </a:lnTo>
                <a:lnTo>
                  <a:pt x="395409" y="54791"/>
                </a:lnTo>
                <a:lnTo>
                  <a:pt x="363748" y="31695"/>
                </a:lnTo>
                <a:lnTo>
                  <a:pt x="329139" y="15076"/>
                </a:lnTo>
                <a:lnTo>
                  <a:pt x="292451" y="4686"/>
                </a:lnTo>
                <a:lnTo>
                  <a:pt x="254551" y="276"/>
                </a:lnTo>
                <a:close/>
              </a:path>
              <a:path w="6031230" h="465454">
                <a:moveTo>
                  <a:pt x="367915" y="320618"/>
                </a:moveTo>
                <a:lnTo>
                  <a:pt x="339010" y="352779"/>
                </a:lnTo>
                <a:lnTo>
                  <a:pt x="304591" y="374179"/>
                </a:lnTo>
                <a:lnTo>
                  <a:pt x="266700" y="385418"/>
                </a:lnTo>
                <a:lnTo>
                  <a:pt x="227381" y="387097"/>
                </a:lnTo>
                <a:lnTo>
                  <a:pt x="412389" y="387097"/>
                </a:lnTo>
                <a:lnTo>
                  <a:pt x="432761" y="363371"/>
                </a:lnTo>
                <a:lnTo>
                  <a:pt x="367915" y="320618"/>
                </a:lnTo>
                <a:close/>
              </a:path>
              <a:path w="6031230" h="465454">
                <a:moveTo>
                  <a:pt x="412461" y="73055"/>
                </a:moveTo>
                <a:lnTo>
                  <a:pt x="225781" y="73055"/>
                </a:lnTo>
                <a:lnTo>
                  <a:pt x="264777" y="74119"/>
                </a:lnTo>
                <a:lnTo>
                  <a:pt x="302418" y="84615"/>
                </a:lnTo>
                <a:lnTo>
                  <a:pt x="336631" y="105122"/>
                </a:lnTo>
                <a:lnTo>
                  <a:pt x="365454" y="136289"/>
                </a:lnTo>
                <a:lnTo>
                  <a:pt x="423254" y="84615"/>
                </a:lnTo>
                <a:lnTo>
                  <a:pt x="412461" y="73055"/>
                </a:lnTo>
                <a:close/>
              </a:path>
              <a:path w="6031230" h="465454">
                <a:moveTo>
                  <a:pt x="1699717" y="7675"/>
                </a:moveTo>
                <a:lnTo>
                  <a:pt x="1513304" y="7675"/>
                </a:lnTo>
                <a:lnTo>
                  <a:pt x="1513304" y="451473"/>
                </a:lnTo>
                <a:lnTo>
                  <a:pt x="1589354" y="451473"/>
                </a:lnTo>
                <a:lnTo>
                  <a:pt x="1589354" y="298818"/>
                </a:lnTo>
                <a:lnTo>
                  <a:pt x="1695016" y="298744"/>
                </a:lnTo>
                <a:lnTo>
                  <a:pt x="1701026" y="298483"/>
                </a:lnTo>
                <a:lnTo>
                  <a:pt x="1791348" y="298483"/>
                </a:lnTo>
                <a:lnTo>
                  <a:pt x="1780500" y="280033"/>
                </a:lnTo>
                <a:lnTo>
                  <a:pt x="1803131" y="266853"/>
                </a:lnTo>
                <a:lnTo>
                  <a:pt x="1821406" y="251658"/>
                </a:lnTo>
                <a:lnTo>
                  <a:pt x="1835655" y="235318"/>
                </a:lnTo>
                <a:lnTo>
                  <a:pt x="1840234" y="228108"/>
                </a:lnTo>
                <a:lnTo>
                  <a:pt x="1589354" y="228108"/>
                </a:lnTo>
                <a:lnTo>
                  <a:pt x="1589354" y="78604"/>
                </a:lnTo>
                <a:lnTo>
                  <a:pt x="1843323" y="78604"/>
                </a:lnTo>
                <a:lnTo>
                  <a:pt x="1834809" y="65283"/>
                </a:lnTo>
                <a:lnTo>
                  <a:pt x="1805693" y="36773"/>
                </a:lnTo>
                <a:lnTo>
                  <a:pt x="1760271" y="14837"/>
                </a:lnTo>
                <a:lnTo>
                  <a:pt x="1715843" y="8002"/>
                </a:lnTo>
                <a:lnTo>
                  <a:pt x="1699717" y="7675"/>
                </a:lnTo>
                <a:close/>
              </a:path>
              <a:path w="6031230" h="465454">
                <a:moveTo>
                  <a:pt x="1791348" y="298483"/>
                </a:moveTo>
                <a:lnTo>
                  <a:pt x="1701026" y="298483"/>
                </a:lnTo>
                <a:lnTo>
                  <a:pt x="1788353" y="451473"/>
                </a:lnTo>
                <a:lnTo>
                  <a:pt x="1881303" y="451473"/>
                </a:lnTo>
                <a:lnTo>
                  <a:pt x="1791348" y="298483"/>
                </a:lnTo>
                <a:close/>
              </a:path>
              <a:path w="6031230" h="465454">
                <a:moveTo>
                  <a:pt x="1695016" y="298744"/>
                </a:moveTo>
                <a:lnTo>
                  <a:pt x="1682367" y="298744"/>
                </a:lnTo>
                <a:lnTo>
                  <a:pt x="1688817" y="298870"/>
                </a:lnTo>
                <a:lnTo>
                  <a:pt x="1695016" y="298744"/>
                </a:lnTo>
                <a:close/>
              </a:path>
              <a:path w="6031230" h="465454">
                <a:moveTo>
                  <a:pt x="1843323" y="78604"/>
                </a:moveTo>
                <a:lnTo>
                  <a:pt x="1703916" y="78604"/>
                </a:lnTo>
                <a:lnTo>
                  <a:pt x="1711822" y="79118"/>
                </a:lnTo>
                <a:lnTo>
                  <a:pt x="1717853" y="79337"/>
                </a:lnTo>
                <a:lnTo>
                  <a:pt x="1745754" y="85726"/>
                </a:lnTo>
                <a:lnTo>
                  <a:pt x="1768476" y="101771"/>
                </a:lnTo>
                <a:lnTo>
                  <a:pt x="1783762" y="125105"/>
                </a:lnTo>
                <a:lnTo>
                  <a:pt x="1789359" y="153356"/>
                </a:lnTo>
                <a:lnTo>
                  <a:pt x="1783700" y="181141"/>
                </a:lnTo>
                <a:lnTo>
                  <a:pt x="1744973" y="219417"/>
                </a:lnTo>
                <a:lnTo>
                  <a:pt x="1700995" y="228108"/>
                </a:lnTo>
                <a:lnTo>
                  <a:pt x="1840234" y="228108"/>
                </a:lnTo>
                <a:lnTo>
                  <a:pt x="1846205" y="218705"/>
                </a:lnTo>
                <a:lnTo>
                  <a:pt x="1857398" y="189091"/>
                </a:lnTo>
                <a:lnTo>
                  <a:pt x="1861760" y="157847"/>
                </a:lnTo>
                <a:lnTo>
                  <a:pt x="1860294" y="127614"/>
                </a:lnTo>
                <a:lnTo>
                  <a:pt x="1854006" y="101033"/>
                </a:lnTo>
                <a:lnTo>
                  <a:pt x="1845825" y="82520"/>
                </a:lnTo>
                <a:lnTo>
                  <a:pt x="1843323" y="78604"/>
                </a:lnTo>
                <a:close/>
              </a:path>
              <a:path w="6031230" h="465454">
                <a:moveTo>
                  <a:pt x="615530" y="8889"/>
                </a:moveTo>
                <a:lnTo>
                  <a:pt x="539753" y="8889"/>
                </a:lnTo>
                <a:lnTo>
                  <a:pt x="539753" y="451483"/>
                </a:lnTo>
                <a:lnTo>
                  <a:pt x="615530" y="451483"/>
                </a:lnTo>
                <a:lnTo>
                  <a:pt x="615530" y="262243"/>
                </a:lnTo>
                <a:lnTo>
                  <a:pt x="897365" y="262243"/>
                </a:lnTo>
                <a:lnTo>
                  <a:pt x="897365" y="190758"/>
                </a:lnTo>
                <a:lnTo>
                  <a:pt x="615530" y="190758"/>
                </a:lnTo>
                <a:lnTo>
                  <a:pt x="615530" y="8889"/>
                </a:lnTo>
                <a:close/>
              </a:path>
              <a:path w="6031230" h="465454">
                <a:moveTo>
                  <a:pt x="897365" y="262243"/>
                </a:moveTo>
                <a:lnTo>
                  <a:pt x="821598" y="262243"/>
                </a:lnTo>
                <a:lnTo>
                  <a:pt x="821598" y="451483"/>
                </a:lnTo>
                <a:lnTo>
                  <a:pt x="897365" y="451483"/>
                </a:lnTo>
                <a:lnTo>
                  <a:pt x="897365" y="262243"/>
                </a:lnTo>
                <a:close/>
              </a:path>
              <a:path w="6031230" h="465454">
                <a:moveTo>
                  <a:pt x="897365" y="8889"/>
                </a:moveTo>
                <a:lnTo>
                  <a:pt x="821598" y="8889"/>
                </a:lnTo>
                <a:lnTo>
                  <a:pt x="821598" y="190758"/>
                </a:lnTo>
                <a:lnTo>
                  <a:pt x="897365" y="190758"/>
                </a:lnTo>
                <a:lnTo>
                  <a:pt x="897365" y="8889"/>
                </a:lnTo>
                <a:close/>
              </a:path>
              <a:path w="6031230" h="465454">
                <a:moveTo>
                  <a:pt x="1241407" y="8889"/>
                </a:moveTo>
                <a:lnTo>
                  <a:pt x="1167262" y="8889"/>
                </a:lnTo>
                <a:lnTo>
                  <a:pt x="986870" y="451483"/>
                </a:lnTo>
                <a:lnTo>
                  <a:pt x="1068637" y="451483"/>
                </a:lnTo>
                <a:lnTo>
                  <a:pt x="1105809" y="357476"/>
                </a:lnTo>
                <a:lnTo>
                  <a:pt x="1383987" y="357476"/>
                </a:lnTo>
                <a:lnTo>
                  <a:pt x="1354499" y="285383"/>
                </a:lnTo>
                <a:lnTo>
                  <a:pt x="1134248" y="285383"/>
                </a:lnTo>
                <a:lnTo>
                  <a:pt x="1150659" y="243455"/>
                </a:lnTo>
                <a:lnTo>
                  <a:pt x="1169948" y="194016"/>
                </a:lnTo>
                <a:lnTo>
                  <a:pt x="1188775" y="145873"/>
                </a:lnTo>
                <a:lnTo>
                  <a:pt x="1203722" y="108028"/>
                </a:lnTo>
                <a:lnTo>
                  <a:pt x="1281957" y="108028"/>
                </a:lnTo>
                <a:lnTo>
                  <a:pt x="1241407" y="8889"/>
                </a:lnTo>
                <a:close/>
              </a:path>
              <a:path w="6031230" h="465454">
                <a:moveTo>
                  <a:pt x="1383987" y="357476"/>
                </a:moveTo>
                <a:lnTo>
                  <a:pt x="1301604" y="357476"/>
                </a:lnTo>
                <a:lnTo>
                  <a:pt x="1338147" y="451483"/>
                </a:lnTo>
                <a:lnTo>
                  <a:pt x="1422438" y="451483"/>
                </a:lnTo>
                <a:lnTo>
                  <a:pt x="1383987" y="357476"/>
                </a:lnTo>
                <a:close/>
              </a:path>
              <a:path w="6031230" h="465454">
                <a:moveTo>
                  <a:pt x="1281957" y="108028"/>
                </a:moveTo>
                <a:lnTo>
                  <a:pt x="1203722" y="108028"/>
                </a:lnTo>
                <a:lnTo>
                  <a:pt x="1218684" y="145922"/>
                </a:lnTo>
                <a:lnTo>
                  <a:pt x="1237490" y="194020"/>
                </a:lnTo>
                <a:lnTo>
                  <a:pt x="1256796" y="243509"/>
                </a:lnTo>
                <a:lnTo>
                  <a:pt x="1273186" y="285383"/>
                </a:lnTo>
                <a:lnTo>
                  <a:pt x="1354499" y="285383"/>
                </a:lnTo>
                <a:lnTo>
                  <a:pt x="1281957" y="108028"/>
                </a:lnTo>
                <a:close/>
              </a:path>
              <a:path w="6031230" h="465454">
                <a:moveTo>
                  <a:pt x="5442766" y="80374"/>
                </a:moveTo>
                <a:lnTo>
                  <a:pt x="5366977" y="80374"/>
                </a:lnTo>
                <a:lnTo>
                  <a:pt x="5366977" y="451483"/>
                </a:lnTo>
                <a:lnTo>
                  <a:pt x="5442766" y="451483"/>
                </a:lnTo>
                <a:lnTo>
                  <a:pt x="5442766" y="80374"/>
                </a:lnTo>
                <a:close/>
              </a:path>
              <a:path w="6031230" h="465454">
                <a:moveTo>
                  <a:pt x="5584615" y="8889"/>
                </a:moveTo>
                <a:lnTo>
                  <a:pt x="5225128" y="8889"/>
                </a:lnTo>
                <a:lnTo>
                  <a:pt x="5225128" y="80374"/>
                </a:lnTo>
                <a:lnTo>
                  <a:pt x="5584615" y="80374"/>
                </a:lnTo>
                <a:lnTo>
                  <a:pt x="5584615" y="8889"/>
                </a:lnTo>
                <a:close/>
              </a:path>
              <a:path w="6031230" h="465454">
                <a:moveTo>
                  <a:pt x="5136314" y="8889"/>
                </a:moveTo>
                <a:lnTo>
                  <a:pt x="5060537" y="8889"/>
                </a:lnTo>
                <a:lnTo>
                  <a:pt x="5060537" y="451483"/>
                </a:lnTo>
                <a:lnTo>
                  <a:pt x="5136314" y="451483"/>
                </a:lnTo>
                <a:lnTo>
                  <a:pt x="5136314" y="8889"/>
                </a:lnTo>
                <a:close/>
              </a:path>
              <a:path w="6031230" h="465454">
                <a:moveTo>
                  <a:pt x="5749196" y="8889"/>
                </a:moveTo>
                <a:lnTo>
                  <a:pt x="5673418" y="8889"/>
                </a:lnTo>
                <a:lnTo>
                  <a:pt x="5673418" y="451483"/>
                </a:lnTo>
                <a:lnTo>
                  <a:pt x="5749196" y="451483"/>
                </a:lnTo>
                <a:lnTo>
                  <a:pt x="5749196" y="262243"/>
                </a:lnTo>
                <a:lnTo>
                  <a:pt x="6031041" y="262243"/>
                </a:lnTo>
                <a:lnTo>
                  <a:pt x="6031041" y="190758"/>
                </a:lnTo>
                <a:lnTo>
                  <a:pt x="5749196" y="190758"/>
                </a:lnTo>
                <a:lnTo>
                  <a:pt x="5749196" y="8889"/>
                </a:lnTo>
                <a:close/>
              </a:path>
              <a:path w="6031230" h="465454">
                <a:moveTo>
                  <a:pt x="6031041" y="262243"/>
                </a:moveTo>
                <a:lnTo>
                  <a:pt x="5955263" y="262243"/>
                </a:lnTo>
                <a:lnTo>
                  <a:pt x="5955263" y="451483"/>
                </a:lnTo>
                <a:lnTo>
                  <a:pt x="6031041" y="451483"/>
                </a:lnTo>
                <a:lnTo>
                  <a:pt x="6031041" y="262243"/>
                </a:lnTo>
                <a:close/>
              </a:path>
              <a:path w="6031230" h="465454">
                <a:moveTo>
                  <a:pt x="6031041" y="8889"/>
                </a:moveTo>
                <a:lnTo>
                  <a:pt x="5955263" y="8889"/>
                </a:lnTo>
                <a:lnTo>
                  <a:pt x="5955263" y="190758"/>
                </a:lnTo>
                <a:lnTo>
                  <a:pt x="6031041" y="190758"/>
                </a:lnTo>
                <a:lnTo>
                  <a:pt x="6031041" y="8889"/>
                </a:lnTo>
                <a:close/>
              </a:path>
              <a:path w="6031230" h="465454">
                <a:moveTo>
                  <a:pt x="2780208" y="328230"/>
                </a:moveTo>
                <a:lnTo>
                  <a:pt x="2727005" y="386166"/>
                </a:lnTo>
                <a:lnTo>
                  <a:pt x="2732189" y="391223"/>
                </a:lnTo>
                <a:lnTo>
                  <a:pt x="2750778" y="407471"/>
                </a:lnTo>
                <a:lnTo>
                  <a:pt x="2795562" y="435596"/>
                </a:lnTo>
                <a:lnTo>
                  <a:pt x="2844841" y="455425"/>
                </a:lnTo>
                <a:lnTo>
                  <a:pt x="2893290" y="464361"/>
                </a:lnTo>
                <a:lnTo>
                  <a:pt x="2919795" y="465430"/>
                </a:lnTo>
                <a:lnTo>
                  <a:pt x="2924507" y="465399"/>
                </a:lnTo>
                <a:lnTo>
                  <a:pt x="2980551" y="458843"/>
                </a:lnTo>
                <a:lnTo>
                  <a:pt x="3027216" y="441860"/>
                </a:lnTo>
                <a:lnTo>
                  <a:pt x="3073897" y="399656"/>
                </a:lnTo>
                <a:lnTo>
                  <a:pt x="3078140" y="391223"/>
                </a:lnTo>
                <a:lnTo>
                  <a:pt x="2923942" y="391223"/>
                </a:lnTo>
                <a:lnTo>
                  <a:pt x="2902914" y="389977"/>
                </a:lnTo>
                <a:lnTo>
                  <a:pt x="2853085" y="377695"/>
                </a:lnTo>
                <a:lnTo>
                  <a:pt x="2805402" y="350493"/>
                </a:lnTo>
                <a:lnTo>
                  <a:pt x="2785653" y="333728"/>
                </a:lnTo>
                <a:lnTo>
                  <a:pt x="2780208" y="328230"/>
                </a:lnTo>
                <a:close/>
              </a:path>
              <a:path w="6031230" h="465454">
                <a:moveTo>
                  <a:pt x="2919932" y="0"/>
                </a:moveTo>
                <a:lnTo>
                  <a:pt x="2866126" y="6690"/>
                </a:lnTo>
                <a:lnTo>
                  <a:pt x="2822636" y="24020"/>
                </a:lnTo>
                <a:lnTo>
                  <a:pt x="2774550" y="70857"/>
                </a:lnTo>
                <a:lnTo>
                  <a:pt x="2759015" y="130016"/>
                </a:lnTo>
                <a:lnTo>
                  <a:pt x="2764852" y="163286"/>
                </a:lnTo>
                <a:lnTo>
                  <a:pt x="2802245" y="216421"/>
                </a:lnTo>
                <a:lnTo>
                  <a:pt x="2857710" y="246186"/>
                </a:lnTo>
                <a:lnTo>
                  <a:pt x="2910466" y="262323"/>
                </a:lnTo>
                <a:lnTo>
                  <a:pt x="2948632" y="272106"/>
                </a:lnTo>
                <a:lnTo>
                  <a:pt x="2978043" y="282681"/>
                </a:lnTo>
                <a:lnTo>
                  <a:pt x="2999970" y="296717"/>
                </a:lnTo>
                <a:lnTo>
                  <a:pt x="3013617" y="313531"/>
                </a:lnTo>
                <a:lnTo>
                  <a:pt x="3018190" y="332440"/>
                </a:lnTo>
                <a:lnTo>
                  <a:pt x="3015278" y="347679"/>
                </a:lnTo>
                <a:lnTo>
                  <a:pt x="2986704" y="378019"/>
                </a:lnTo>
                <a:lnTo>
                  <a:pt x="2940526" y="390393"/>
                </a:lnTo>
                <a:lnTo>
                  <a:pt x="2923942" y="391223"/>
                </a:lnTo>
                <a:lnTo>
                  <a:pt x="3078140" y="391223"/>
                </a:lnTo>
                <a:lnTo>
                  <a:pt x="3089586" y="368477"/>
                </a:lnTo>
                <a:lnTo>
                  <a:pt x="3095392" y="332502"/>
                </a:lnTo>
                <a:lnTo>
                  <a:pt x="3087683" y="289640"/>
                </a:lnTo>
                <a:lnTo>
                  <a:pt x="3046048" y="234809"/>
                </a:lnTo>
                <a:lnTo>
                  <a:pt x="3001812" y="211086"/>
                </a:lnTo>
                <a:lnTo>
                  <a:pt x="2942396" y="192952"/>
                </a:lnTo>
                <a:lnTo>
                  <a:pt x="2912235" y="185292"/>
                </a:lnTo>
                <a:lnTo>
                  <a:pt x="2898142" y="181429"/>
                </a:lnTo>
                <a:lnTo>
                  <a:pt x="2861431" y="166120"/>
                </a:lnTo>
                <a:lnTo>
                  <a:pt x="2836531" y="130320"/>
                </a:lnTo>
                <a:lnTo>
                  <a:pt x="2837352" y="118798"/>
                </a:lnTo>
                <a:lnTo>
                  <a:pt x="2866621" y="82947"/>
                </a:lnTo>
                <a:lnTo>
                  <a:pt x="2906026" y="74071"/>
                </a:lnTo>
                <a:lnTo>
                  <a:pt x="2914141" y="73620"/>
                </a:lnTo>
                <a:lnTo>
                  <a:pt x="3088221" y="73620"/>
                </a:lnTo>
                <a:lnTo>
                  <a:pt x="3094073" y="66825"/>
                </a:lnTo>
                <a:lnTo>
                  <a:pt x="3052117" y="34941"/>
                </a:lnTo>
                <a:lnTo>
                  <a:pt x="3012295" y="15465"/>
                </a:lnTo>
                <a:lnTo>
                  <a:pt x="2968630" y="3884"/>
                </a:lnTo>
                <a:lnTo>
                  <a:pt x="2944869" y="973"/>
                </a:lnTo>
                <a:lnTo>
                  <a:pt x="2919932" y="0"/>
                </a:lnTo>
                <a:close/>
              </a:path>
              <a:path w="6031230" h="465454">
                <a:moveTo>
                  <a:pt x="3088221" y="73620"/>
                </a:moveTo>
                <a:lnTo>
                  <a:pt x="2920696" y="73620"/>
                </a:lnTo>
                <a:lnTo>
                  <a:pt x="2923125" y="73662"/>
                </a:lnTo>
                <a:lnTo>
                  <a:pt x="2925554" y="73777"/>
                </a:lnTo>
                <a:lnTo>
                  <a:pt x="2967605" y="80761"/>
                </a:lnTo>
                <a:lnTo>
                  <a:pt x="3020777" y="106615"/>
                </a:lnTo>
                <a:lnTo>
                  <a:pt x="3043750" y="125263"/>
                </a:lnTo>
                <a:lnTo>
                  <a:pt x="3088221" y="73620"/>
                </a:lnTo>
                <a:close/>
              </a:path>
              <a:path w="6031230" h="465454">
                <a:moveTo>
                  <a:pt x="3556436" y="1832"/>
                </a:moveTo>
                <a:lnTo>
                  <a:pt x="3497355" y="26815"/>
                </a:lnTo>
                <a:lnTo>
                  <a:pt x="3464606" y="78248"/>
                </a:lnTo>
                <a:lnTo>
                  <a:pt x="3459217" y="116620"/>
                </a:lnTo>
                <a:lnTo>
                  <a:pt x="3461292" y="135950"/>
                </a:lnTo>
                <a:lnTo>
                  <a:pt x="3479374" y="178635"/>
                </a:lnTo>
                <a:lnTo>
                  <a:pt x="3497003" y="199679"/>
                </a:lnTo>
                <a:lnTo>
                  <a:pt x="3492877" y="202705"/>
                </a:lnTo>
                <a:lnTo>
                  <a:pt x="3458987" y="228421"/>
                </a:lnTo>
                <a:lnTo>
                  <a:pt x="3422241" y="281821"/>
                </a:lnTo>
                <a:lnTo>
                  <a:pt x="3414511" y="338736"/>
                </a:lnTo>
                <a:lnTo>
                  <a:pt x="3420649" y="365915"/>
                </a:lnTo>
                <a:lnTo>
                  <a:pt x="3448414" y="413419"/>
                </a:lnTo>
                <a:lnTo>
                  <a:pt x="3491359" y="448593"/>
                </a:lnTo>
                <a:lnTo>
                  <a:pt x="3564890" y="463677"/>
                </a:lnTo>
                <a:lnTo>
                  <a:pt x="3605221" y="454215"/>
                </a:lnTo>
                <a:lnTo>
                  <a:pt x="3644030" y="429975"/>
                </a:lnTo>
                <a:lnTo>
                  <a:pt x="3678390" y="388375"/>
                </a:lnTo>
                <a:lnTo>
                  <a:pt x="3784409" y="388375"/>
                </a:lnTo>
                <a:lnTo>
                  <a:pt x="3783249" y="387140"/>
                </a:lnTo>
                <a:lnTo>
                  <a:pt x="3556436" y="387140"/>
                </a:lnTo>
                <a:lnTo>
                  <a:pt x="3544176" y="386313"/>
                </a:lnTo>
                <a:lnTo>
                  <a:pt x="3503880" y="361187"/>
                </a:lnTo>
                <a:lnTo>
                  <a:pt x="3492500" y="327361"/>
                </a:lnTo>
                <a:lnTo>
                  <a:pt x="3493179" y="316379"/>
                </a:lnTo>
                <a:lnTo>
                  <a:pt x="3515393" y="277435"/>
                </a:lnTo>
                <a:lnTo>
                  <a:pt x="3552823" y="253918"/>
                </a:lnTo>
                <a:lnTo>
                  <a:pt x="3658392" y="253918"/>
                </a:lnTo>
                <a:lnTo>
                  <a:pt x="3617837" y="210998"/>
                </a:lnTo>
                <a:lnTo>
                  <a:pt x="3626779" y="204726"/>
                </a:lnTo>
                <a:lnTo>
                  <a:pt x="3630905" y="201732"/>
                </a:lnTo>
                <a:lnTo>
                  <a:pt x="3659088" y="171422"/>
                </a:lnTo>
                <a:lnTo>
                  <a:pt x="3663024" y="162759"/>
                </a:lnTo>
                <a:lnTo>
                  <a:pt x="3568718" y="162759"/>
                </a:lnTo>
                <a:lnTo>
                  <a:pt x="3548516" y="144733"/>
                </a:lnTo>
                <a:lnTo>
                  <a:pt x="3533096" y="124227"/>
                </a:lnTo>
                <a:lnTo>
                  <a:pt x="3529433" y="102003"/>
                </a:lnTo>
                <a:lnTo>
                  <a:pt x="3544499" y="78824"/>
                </a:lnTo>
                <a:lnTo>
                  <a:pt x="3550507" y="74750"/>
                </a:lnTo>
                <a:lnTo>
                  <a:pt x="3556593" y="71882"/>
                </a:lnTo>
                <a:lnTo>
                  <a:pt x="3562687" y="70137"/>
                </a:lnTo>
                <a:lnTo>
                  <a:pt x="3568718" y="69432"/>
                </a:lnTo>
                <a:lnTo>
                  <a:pt x="3671784" y="69432"/>
                </a:lnTo>
                <a:lnTo>
                  <a:pt x="3671534" y="68209"/>
                </a:lnTo>
                <a:lnTo>
                  <a:pt x="3654912" y="38630"/>
                </a:lnTo>
                <a:lnTo>
                  <a:pt x="3629535" y="15924"/>
                </a:lnTo>
                <a:lnTo>
                  <a:pt x="3596384" y="2766"/>
                </a:lnTo>
                <a:lnTo>
                  <a:pt x="3556436" y="1832"/>
                </a:lnTo>
                <a:close/>
              </a:path>
              <a:path w="6031230" h="465454">
                <a:moveTo>
                  <a:pt x="3784409" y="388375"/>
                </a:moveTo>
                <a:lnTo>
                  <a:pt x="3678390" y="388375"/>
                </a:lnTo>
                <a:lnTo>
                  <a:pt x="3736870" y="450645"/>
                </a:lnTo>
                <a:lnTo>
                  <a:pt x="3842888" y="450645"/>
                </a:lnTo>
                <a:lnTo>
                  <a:pt x="3784409" y="388375"/>
                </a:lnTo>
                <a:close/>
              </a:path>
              <a:path w="6031230" h="465454">
                <a:moveTo>
                  <a:pt x="3658392" y="253918"/>
                </a:moveTo>
                <a:lnTo>
                  <a:pt x="3552823" y="253918"/>
                </a:lnTo>
                <a:lnTo>
                  <a:pt x="3627795" y="333644"/>
                </a:lnTo>
                <a:lnTo>
                  <a:pt x="3622426" y="341111"/>
                </a:lnTo>
                <a:lnTo>
                  <a:pt x="3594617" y="371592"/>
                </a:lnTo>
                <a:lnTo>
                  <a:pt x="3556436" y="387140"/>
                </a:lnTo>
                <a:lnTo>
                  <a:pt x="3783249" y="387140"/>
                </a:lnTo>
                <a:lnTo>
                  <a:pt x="3722410" y="322356"/>
                </a:lnTo>
                <a:lnTo>
                  <a:pt x="3756957" y="264588"/>
                </a:lnTo>
                <a:lnTo>
                  <a:pt x="3668474" y="264588"/>
                </a:lnTo>
                <a:lnTo>
                  <a:pt x="3658392" y="253918"/>
                </a:lnTo>
                <a:close/>
              </a:path>
              <a:path w="6031230" h="465454">
                <a:moveTo>
                  <a:pt x="3803496" y="186769"/>
                </a:moveTo>
                <a:lnTo>
                  <a:pt x="3715122" y="186769"/>
                </a:lnTo>
                <a:lnTo>
                  <a:pt x="3668474" y="264588"/>
                </a:lnTo>
                <a:lnTo>
                  <a:pt x="3756957" y="264588"/>
                </a:lnTo>
                <a:lnTo>
                  <a:pt x="3803496" y="186769"/>
                </a:lnTo>
                <a:close/>
              </a:path>
              <a:path w="6031230" h="465454">
                <a:moveTo>
                  <a:pt x="3671784" y="69432"/>
                </a:moveTo>
                <a:lnTo>
                  <a:pt x="3568718" y="69432"/>
                </a:lnTo>
                <a:lnTo>
                  <a:pt x="3574749" y="70137"/>
                </a:lnTo>
                <a:lnTo>
                  <a:pt x="3580843" y="71882"/>
                </a:lnTo>
                <a:lnTo>
                  <a:pt x="3586930" y="74750"/>
                </a:lnTo>
                <a:lnTo>
                  <a:pt x="3592937" y="78824"/>
                </a:lnTo>
                <a:lnTo>
                  <a:pt x="3608005" y="102003"/>
                </a:lnTo>
                <a:lnTo>
                  <a:pt x="3604344" y="124227"/>
                </a:lnTo>
                <a:lnTo>
                  <a:pt x="3588925" y="144733"/>
                </a:lnTo>
                <a:lnTo>
                  <a:pt x="3568718" y="162759"/>
                </a:lnTo>
                <a:lnTo>
                  <a:pt x="3663024" y="162759"/>
                </a:lnTo>
                <a:lnTo>
                  <a:pt x="3674601" y="137281"/>
                </a:lnTo>
                <a:lnTo>
                  <a:pt x="3678424" y="101985"/>
                </a:lnTo>
                <a:lnTo>
                  <a:pt x="3671784" y="69432"/>
                </a:lnTo>
                <a:close/>
              </a:path>
              <a:path w="6031230" h="465454">
                <a:moveTo>
                  <a:pt x="4925588" y="8889"/>
                </a:moveTo>
                <a:lnTo>
                  <a:pt x="4626141" y="8889"/>
                </a:lnTo>
                <a:lnTo>
                  <a:pt x="4626141" y="451483"/>
                </a:lnTo>
                <a:lnTo>
                  <a:pt x="4925588" y="451483"/>
                </a:lnTo>
                <a:lnTo>
                  <a:pt x="4925588" y="379391"/>
                </a:lnTo>
                <a:lnTo>
                  <a:pt x="4701919" y="379391"/>
                </a:lnTo>
                <a:lnTo>
                  <a:pt x="4701919" y="262243"/>
                </a:lnTo>
                <a:lnTo>
                  <a:pt x="4912583" y="262243"/>
                </a:lnTo>
                <a:lnTo>
                  <a:pt x="4912583" y="190151"/>
                </a:lnTo>
                <a:lnTo>
                  <a:pt x="4701919" y="190151"/>
                </a:lnTo>
                <a:lnTo>
                  <a:pt x="4701919" y="80992"/>
                </a:lnTo>
                <a:lnTo>
                  <a:pt x="4925588" y="80992"/>
                </a:lnTo>
                <a:lnTo>
                  <a:pt x="4925588" y="8889"/>
                </a:lnTo>
                <a:close/>
              </a:path>
              <a:path w="6031230" h="465454">
                <a:moveTo>
                  <a:pt x="4220122" y="9036"/>
                </a:moveTo>
                <a:lnTo>
                  <a:pt x="4143297" y="9036"/>
                </a:lnTo>
                <a:lnTo>
                  <a:pt x="4143297" y="451337"/>
                </a:lnTo>
                <a:lnTo>
                  <a:pt x="4220122" y="451337"/>
                </a:lnTo>
                <a:lnTo>
                  <a:pt x="4220122" y="322691"/>
                </a:lnTo>
                <a:lnTo>
                  <a:pt x="4299869" y="242380"/>
                </a:lnTo>
                <a:lnTo>
                  <a:pt x="4395202" y="242380"/>
                </a:lnTo>
                <a:lnTo>
                  <a:pt x="4383091" y="224883"/>
                </a:lnTo>
                <a:lnTo>
                  <a:pt x="4220122" y="224883"/>
                </a:lnTo>
                <a:lnTo>
                  <a:pt x="4220122" y="9036"/>
                </a:lnTo>
                <a:close/>
              </a:path>
              <a:path w="6031230" h="465454">
                <a:moveTo>
                  <a:pt x="4395202" y="242380"/>
                </a:moveTo>
                <a:lnTo>
                  <a:pt x="4299869" y="242380"/>
                </a:lnTo>
                <a:lnTo>
                  <a:pt x="4444430" y="451337"/>
                </a:lnTo>
                <a:lnTo>
                  <a:pt x="4539830" y="451337"/>
                </a:lnTo>
                <a:lnTo>
                  <a:pt x="4395202" y="242380"/>
                </a:lnTo>
                <a:close/>
              </a:path>
              <a:path w="6031230" h="465454">
                <a:moveTo>
                  <a:pt x="4529317" y="9036"/>
                </a:moveTo>
                <a:lnTo>
                  <a:pt x="4431561" y="9036"/>
                </a:lnTo>
                <a:lnTo>
                  <a:pt x="4220122" y="224883"/>
                </a:lnTo>
                <a:lnTo>
                  <a:pt x="4383091" y="224883"/>
                </a:lnTo>
                <a:lnTo>
                  <a:pt x="4355877" y="185565"/>
                </a:lnTo>
                <a:lnTo>
                  <a:pt x="4529317" y="903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TOP PRODUCTS-shoes</a:t>
            </a:r>
            <a:endParaRPr lang="zh-CN" altLang="en-US" dirty="0"/>
          </a:p>
        </p:txBody>
      </p:sp>
      <p:sp>
        <p:nvSpPr>
          <p:cNvPr id="15" name="TextBox 5">
            <a:extLst>
              <a:ext uri="{FF2B5EF4-FFF2-40B4-BE49-F238E27FC236}">
                <a16:creationId xmlns:a16="http://schemas.microsoft.com/office/drawing/2014/main" id="{0F2CD449-8542-4126-947B-8485C4E31029}"/>
              </a:ext>
            </a:extLst>
          </p:cNvPr>
          <p:cNvSpPr txBox="1"/>
          <p:nvPr/>
        </p:nvSpPr>
        <p:spPr>
          <a:xfrm>
            <a:off x="912162" y="9501173"/>
            <a:ext cx="137182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月流水销量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TOP10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鞋中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四款均为店铺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ESS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独家商品，除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TOP3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雪地靴为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折外，其余均在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折；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TOP7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为非独家折扣商品，其中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TOP6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ESS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TOP7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为年货节活动折扣款、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TOP10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仓调价款；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鞋类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整体折扣浓度高于包类，且主要由折扣独家带动。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26F749C9-4B59-4BFB-AD11-59747C691297}"/>
              </a:ext>
            </a:extLst>
          </p:cNvPr>
          <p:cNvSpPr/>
          <p:nvPr/>
        </p:nvSpPr>
        <p:spPr>
          <a:xfrm>
            <a:off x="14618219" y="2181408"/>
            <a:ext cx="4501281" cy="1563016"/>
          </a:xfrm>
          <a:prstGeom prst="rect">
            <a:avLst/>
          </a:prstGeom>
          <a:noFill/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19B83D58-7430-4EA6-8C2B-015C41F347A6}"/>
              </a:ext>
            </a:extLst>
          </p:cNvPr>
          <p:cNvSpPr/>
          <p:nvPr/>
        </p:nvSpPr>
        <p:spPr>
          <a:xfrm>
            <a:off x="14618218" y="5307440"/>
            <a:ext cx="2245931" cy="1563016"/>
          </a:xfrm>
          <a:prstGeom prst="rect">
            <a:avLst/>
          </a:prstGeom>
          <a:noFill/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78D93AF7-FDFF-42DB-B091-F0C6F46418BE}"/>
              </a:ext>
            </a:extLst>
          </p:cNvPr>
          <p:cNvSpPr/>
          <p:nvPr/>
        </p:nvSpPr>
        <p:spPr>
          <a:xfrm>
            <a:off x="14627638" y="8482640"/>
            <a:ext cx="2245931" cy="1563016"/>
          </a:xfrm>
          <a:prstGeom prst="rect">
            <a:avLst/>
          </a:prstGeom>
          <a:noFill/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5260670C-51A2-424B-8690-AD10130CC7C1}"/>
              </a:ext>
            </a:extLst>
          </p:cNvPr>
          <p:cNvSpPr/>
          <p:nvPr/>
        </p:nvSpPr>
        <p:spPr>
          <a:xfrm>
            <a:off x="16873569" y="3732130"/>
            <a:ext cx="2245931" cy="31383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9FB2F0DF-E0D2-4BC8-A4E4-22EC45282713}"/>
              </a:ext>
            </a:extLst>
          </p:cNvPr>
          <p:cNvSpPr/>
          <p:nvPr/>
        </p:nvSpPr>
        <p:spPr>
          <a:xfrm>
            <a:off x="16864149" y="8482640"/>
            <a:ext cx="2245931" cy="15644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425B35FA-F893-4CBB-B201-E654825292AD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768" y="1846640"/>
            <a:ext cx="13207578" cy="7425948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4B6FEFCE-75AD-4329-B16B-98A49B06BB91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9148" y="2144532"/>
            <a:ext cx="2245299" cy="1587600"/>
          </a:xfrm>
          <a:prstGeom prst="rect">
            <a:avLst/>
          </a:prstGeom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D2FB1AC4-4B32-41D5-8863-8CA1C864DE7B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1098" y="3732132"/>
            <a:ext cx="2245237" cy="1587600"/>
          </a:xfrm>
          <a:prstGeom prst="rect">
            <a:avLst/>
          </a:prstGeom>
        </p:spPr>
      </p:pic>
      <p:pic>
        <p:nvPicPr>
          <p:cNvPr id="17" name="Picture 4">
            <a:extLst>
              <a:ext uri="{FF2B5EF4-FFF2-40B4-BE49-F238E27FC236}">
                <a16:creationId xmlns:a16="http://schemas.microsoft.com/office/drawing/2014/main" id="{4056A402-574C-423B-BCE1-1F2FDF0DA77B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1098" y="5319732"/>
            <a:ext cx="2381400" cy="1587600"/>
          </a:xfrm>
          <a:prstGeom prst="rect">
            <a:avLst/>
          </a:prstGeom>
        </p:spPr>
      </p:pic>
      <p:pic>
        <p:nvPicPr>
          <p:cNvPr id="20" name="Picture 6">
            <a:extLst>
              <a:ext uri="{FF2B5EF4-FFF2-40B4-BE49-F238E27FC236}">
                <a16:creationId xmlns:a16="http://schemas.microsoft.com/office/drawing/2014/main" id="{384AD15A-3468-4C2E-9071-5DABF9E99452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1098" y="6907332"/>
            <a:ext cx="2381400" cy="1587600"/>
          </a:xfrm>
          <a:prstGeom prst="rect">
            <a:avLst/>
          </a:prstGeom>
        </p:spPr>
      </p:pic>
      <p:pic>
        <p:nvPicPr>
          <p:cNvPr id="22" name="Picture 8">
            <a:extLst>
              <a:ext uri="{FF2B5EF4-FFF2-40B4-BE49-F238E27FC236}">
                <a16:creationId xmlns:a16="http://schemas.microsoft.com/office/drawing/2014/main" id="{812E5C4C-1886-4CFA-9401-990C19CB414B}"/>
              </a:ext>
            </a:extLst>
          </p:cNvPr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1096" y="8494932"/>
            <a:ext cx="2381400" cy="1587600"/>
          </a:xfrm>
          <a:prstGeom prst="rect">
            <a:avLst/>
          </a:prstGeom>
        </p:spPr>
      </p:pic>
      <p:pic>
        <p:nvPicPr>
          <p:cNvPr id="25" name="Picture 10">
            <a:extLst>
              <a:ext uri="{FF2B5EF4-FFF2-40B4-BE49-F238E27FC236}">
                <a16:creationId xmlns:a16="http://schemas.microsoft.com/office/drawing/2014/main" id="{CF2F21CE-A060-4B67-8C71-9CD7EAFC8952}"/>
              </a:ext>
            </a:extLst>
          </p:cNvPr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3284" y="1815633"/>
            <a:ext cx="1587600" cy="2245397"/>
          </a:xfrm>
          <a:prstGeom prst="rect">
            <a:avLst/>
          </a:prstGeom>
        </p:spPr>
      </p:pic>
      <p:pic>
        <p:nvPicPr>
          <p:cNvPr id="28" name="Picture 12">
            <a:extLst>
              <a:ext uri="{FF2B5EF4-FFF2-40B4-BE49-F238E27FC236}">
                <a16:creationId xmlns:a16="http://schemas.microsoft.com/office/drawing/2014/main" id="{79189557-0E7C-45C6-A409-2057269530CF}"/>
              </a:ext>
            </a:extLst>
          </p:cNvPr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3284" y="3403233"/>
            <a:ext cx="1587600" cy="2245397"/>
          </a:xfrm>
          <a:prstGeom prst="rect">
            <a:avLst/>
          </a:prstGeom>
        </p:spPr>
      </p:pic>
      <p:pic>
        <p:nvPicPr>
          <p:cNvPr id="35" name="Picture 14">
            <a:extLst>
              <a:ext uri="{FF2B5EF4-FFF2-40B4-BE49-F238E27FC236}">
                <a16:creationId xmlns:a16="http://schemas.microsoft.com/office/drawing/2014/main" id="{3AA2AA1A-1154-4810-A5C3-F4E3A55B3C6E}"/>
              </a:ext>
            </a:extLst>
          </p:cNvPr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1396" y="4990834"/>
            <a:ext cx="1587600" cy="2245397"/>
          </a:xfrm>
          <a:prstGeom prst="rect">
            <a:avLst/>
          </a:prstGeom>
        </p:spPr>
      </p:pic>
      <p:pic>
        <p:nvPicPr>
          <p:cNvPr id="38" name="Picture 16">
            <a:extLst>
              <a:ext uri="{FF2B5EF4-FFF2-40B4-BE49-F238E27FC236}">
                <a16:creationId xmlns:a16="http://schemas.microsoft.com/office/drawing/2014/main" id="{8942ADC8-E2F0-43F6-937E-B2BB2B76BC98}"/>
              </a:ext>
            </a:extLst>
          </p:cNvPr>
          <p:cNvPicPr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2497" y="6907332"/>
            <a:ext cx="2381400" cy="1587600"/>
          </a:xfrm>
          <a:prstGeom prst="rect">
            <a:avLst/>
          </a:prstGeom>
        </p:spPr>
      </p:pic>
      <p:pic>
        <p:nvPicPr>
          <p:cNvPr id="41" name="Picture 18">
            <a:extLst>
              <a:ext uri="{FF2B5EF4-FFF2-40B4-BE49-F238E27FC236}">
                <a16:creationId xmlns:a16="http://schemas.microsoft.com/office/drawing/2014/main" id="{3E7C459C-E36C-4CED-899E-8E7183FFDEDD}"/>
              </a:ext>
            </a:extLst>
          </p:cNvPr>
          <p:cNvPicPr>
            <a:picLocks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2497" y="8494932"/>
            <a:ext cx="2381400" cy="158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068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Campaign-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年货节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9BD20458-AC12-438B-BC43-7CAD01AB976E}"/>
              </a:ext>
            </a:extLst>
          </p:cNvPr>
          <p:cNvSpPr txBox="1"/>
          <p:nvPr/>
        </p:nvSpPr>
        <p:spPr>
          <a:xfrm>
            <a:off x="1124064" y="7198966"/>
            <a:ext cx="6537501" cy="2548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唯品年货节销售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453w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，于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1.24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起销售逐渐回正并反超，同比增幅在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27%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。除客单仍较去年高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3%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外，流量及转化均呈现正向增长。流量在联投帮助下涨幅更加明显；</a:t>
            </a:r>
          </a:p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活动款及非活动款比例为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28:72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。从品类层面来看，鞋包销量同比均为正向。鞋类增幅远大于包，达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48%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。主要依靠独家款及正价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RP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凉鞋及单鞋驱动。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9D304E41-72C5-44AE-A457-1A052566F1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389241"/>
              </p:ext>
            </p:extLst>
          </p:nvPr>
        </p:nvGraphicFramePr>
        <p:xfrm>
          <a:off x="1140769" y="1804194"/>
          <a:ext cx="6520797" cy="1229748"/>
        </p:xfrm>
        <a:graphic>
          <a:graphicData uri="http://schemas.openxmlformats.org/drawingml/2006/table">
            <a:tbl>
              <a:tblPr/>
              <a:tblGrid>
                <a:gridCol w="802893">
                  <a:extLst>
                    <a:ext uri="{9D8B030D-6E8A-4147-A177-3AD203B41FA5}">
                      <a16:colId xmlns:a16="http://schemas.microsoft.com/office/drawing/2014/main" val="2986195431"/>
                    </a:ext>
                  </a:extLst>
                </a:gridCol>
                <a:gridCol w="1377939">
                  <a:extLst>
                    <a:ext uri="{9D8B030D-6E8A-4147-A177-3AD203B41FA5}">
                      <a16:colId xmlns:a16="http://schemas.microsoft.com/office/drawing/2014/main" val="2897328453"/>
                    </a:ext>
                  </a:extLst>
                </a:gridCol>
                <a:gridCol w="965642">
                  <a:extLst>
                    <a:ext uri="{9D8B030D-6E8A-4147-A177-3AD203B41FA5}">
                      <a16:colId xmlns:a16="http://schemas.microsoft.com/office/drawing/2014/main" val="3837779327"/>
                    </a:ext>
                  </a:extLst>
                </a:gridCol>
                <a:gridCol w="866648">
                  <a:extLst>
                    <a:ext uri="{9D8B030D-6E8A-4147-A177-3AD203B41FA5}">
                      <a16:colId xmlns:a16="http://schemas.microsoft.com/office/drawing/2014/main" val="279143762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144620651"/>
                    </a:ext>
                  </a:extLst>
                </a:gridCol>
                <a:gridCol w="623454">
                  <a:extLst>
                    <a:ext uri="{9D8B030D-6E8A-4147-A177-3AD203B41FA5}">
                      <a16:colId xmlns:a16="http://schemas.microsoft.com/office/drawing/2014/main" val="761992567"/>
                    </a:ext>
                  </a:extLst>
                </a:gridCol>
                <a:gridCol w="969821">
                  <a:extLst>
                    <a:ext uri="{9D8B030D-6E8A-4147-A177-3AD203B41FA5}">
                      <a16:colId xmlns:a16="http://schemas.microsoft.com/office/drawing/2014/main" val="4130187132"/>
                    </a:ext>
                  </a:extLst>
                </a:gridCol>
              </a:tblGrid>
              <a:tr h="30743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2.24-3.9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SALES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UV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CON%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TRAN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ATV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QTY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9464468"/>
                  </a:ext>
                </a:extLst>
              </a:tr>
              <a:tr h="3074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Y-26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4,534,060.66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574,882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2.07%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11,875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12,733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3274007"/>
                  </a:ext>
                </a:extLst>
              </a:tr>
              <a:tr h="3074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Y-25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3,583,948.56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513,236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1.88%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9,632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372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10,292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2300388"/>
                  </a:ext>
                </a:extLst>
              </a:tr>
              <a:tr h="3074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LFL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27%</a:t>
                      </a:r>
                      <a:endParaRPr lang="en-US" altLang="zh-CN" sz="1200" b="1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12%</a:t>
                      </a:r>
                      <a:endParaRPr lang="en-US" altLang="zh-CN" sz="1200" b="1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10%</a:t>
                      </a:r>
                      <a:endParaRPr lang="en-US" altLang="zh-CN" sz="1200" b="1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23%</a:t>
                      </a:r>
                      <a:endParaRPr lang="en-US" altLang="zh-CN" sz="1200" b="1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3%</a:t>
                      </a:r>
                      <a:endParaRPr lang="en-US" altLang="zh-CN" sz="1200" b="1" i="0" u="none" strike="noStrike" dirty="0">
                        <a:solidFill>
                          <a:srgbClr val="00B05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24%</a:t>
                      </a:r>
                      <a:endParaRPr lang="en-US" altLang="zh-CN" sz="1200" b="1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027195"/>
                  </a:ext>
                </a:extLst>
              </a:tr>
            </a:tbl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13117D02-14BB-4B39-BE1A-4AB6C16548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425428"/>
              </p:ext>
            </p:extLst>
          </p:nvPr>
        </p:nvGraphicFramePr>
        <p:xfrm>
          <a:off x="1140769" y="3202925"/>
          <a:ext cx="6520796" cy="3918307"/>
        </p:xfrm>
        <a:graphic>
          <a:graphicData uri="http://schemas.openxmlformats.org/drawingml/2006/table">
            <a:tbl>
              <a:tblPr/>
              <a:tblGrid>
                <a:gridCol w="1372084">
                  <a:extLst>
                    <a:ext uri="{9D8B030D-6E8A-4147-A177-3AD203B41FA5}">
                      <a16:colId xmlns:a16="http://schemas.microsoft.com/office/drawing/2014/main" val="1183945993"/>
                    </a:ext>
                  </a:extLst>
                </a:gridCol>
                <a:gridCol w="1042736">
                  <a:extLst>
                    <a:ext uri="{9D8B030D-6E8A-4147-A177-3AD203B41FA5}">
                      <a16:colId xmlns:a16="http://schemas.microsoft.com/office/drawing/2014/main" val="3958304730"/>
                    </a:ext>
                  </a:extLst>
                </a:gridCol>
                <a:gridCol w="1111392">
                  <a:extLst>
                    <a:ext uri="{9D8B030D-6E8A-4147-A177-3AD203B41FA5}">
                      <a16:colId xmlns:a16="http://schemas.microsoft.com/office/drawing/2014/main" val="3705738349"/>
                    </a:ext>
                  </a:extLst>
                </a:gridCol>
                <a:gridCol w="987904">
                  <a:extLst>
                    <a:ext uri="{9D8B030D-6E8A-4147-A177-3AD203B41FA5}">
                      <a16:colId xmlns:a16="http://schemas.microsoft.com/office/drawing/2014/main" val="762989605"/>
                    </a:ext>
                  </a:extLst>
                </a:gridCol>
                <a:gridCol w="1142265">
                  <a:extLst>
                    <a:ext uri="{9D8B030D-6E8A-4147-A177-3AD203B41FA5}">
                      <a16:colId xmlns:a16="http://schemas.microsoft.com/office/drawing/2014/main" val="2655731894"/>
                    </a:ext>
                  </a:extLst>
                </a:gridCol>
                <a:gridCol w="864415">
                  <a:extLst>
                    <a:ext uri="{9D8B030D-6E8A-4147-A177-3AD203B41FA5}">
                      <a16:colId xmlns:a16="http://schemas.microsoft.com/office/drawing/2014/main" val="1681800220"/>
                    </a:ext>
                  </a:extLst>
                </a:gridCol>
              </a:tblGrid>
              <a:tr h="23290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2.24-3.9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Type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qty%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sales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sales%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261830"/>
                  </a:ext>
                </a:extLst>
              </a:tr>
              <a:tr h="22605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BAGS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活动款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1,877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547,468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253702"/>
                  </a:ext>
                </a:extLst>
              </a:tr>
              <a:tr h="2260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非活动款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6,612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2,740,914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4421900"/>
                  </a:ext>
                </a:extLst>
              </a:tr>
              <a:tr h="2260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6623406"/>
                  </a:ext>
                </a:extLst>
              </a:tr>
              <a:tr h="2329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8,489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3,288,382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6202226"/>
                  </a:ext>
                </a:extLst>
              </a:tr>
              <a:tr h="22605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SHOES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活动款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1,696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404,397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5340865"/>
                  </a:ext>
                </a:extLst>
              </a:tr>
              <a:tr h="2260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非活动款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2,312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806,935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2298610"/>
                  </a:ext>
                </a:extLst>
              </a:tr>
              <a:tr h="2260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384188"/>
                  </a:ext>
                </a:extLst>
              </a:tr>
              <a:tr h="2329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4,008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31%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1,211,332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2422098"/>
                  </a:ext>
                </a:extLst>
              </a:tr>
              <a:tr h="22605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活动款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8845752"/>
                  </a:ext>
                </a:extLst>
              </a:tr>
              <a:tr h="2260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非活动款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34,347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401378"/>
                  </a:ext>
                </a:extLst>
              </a:tr>
              <a:tr h="1986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7125554"/>
                  </a:ext>
                </a:extLst>
              </a:tr>
              <a:tr h="2055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34,347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1%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9195626"/>
                  </a:ext>
                </a:extLst>
              </a:tr>
              <a:tr h="20550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Grandtotal 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12,733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4,534,061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  <a:endParaRPr lang="en-US" altLang="zh-CN" sz="12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5077859"/>
                  </a:ext>
                </a:extLst>
              </a:tr>
              <a:tr h="19865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活动款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951864.30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7266314"/>
                  </a:ext>
                </a:extLst>
              </a:tr>
              <a:tr h="19865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非活动款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9160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3582196.36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5125009"/>
                  </a:ext>
                </a:extLst>
              </a:tr>
              <a:tr h="198655">
                <a:tc gridSpan="2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3875392"/>
                  </a:ext>
                </a:extLst>
              </a:tr>
              <a:tr h="20550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独家款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529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138934.32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3129135"/>
                  </a:ext>
                </a:extLst>
              </a:tr>
            </a:tbl>
          </a:graphicData>
        </a:graphic>
      </p:graphicFrame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362B5B3-0D09-46E8-A1F9-CFA48AABF2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541490"/>
              </p:ext>
            </p:extLst>
          </p:nvPr>
        </p:nvGraphicFramePr>
        <p:xfrm>
          <a:off x="7919196" y="5162078"/>
          <a:ext cx="6537501" cy="5193434"/>
        </p:xfrm>
        <a:graphic>
          <a:graphicData uri="http://schemas.openxmlformats.org/drawingml/2006/table">
            <a:tbl>
              <a:tblPr/>
              <a:tblGrid>
                <a:gridCol w="979248">
                  <a:extLst>
                    <a:ext uri="{9D8B030D-6E8A-4147-A177-3AD203B41FA5}">
                      <a16:colId xmlns:a16="http://schemas.microsoft.com/office/drawing/2014/main" val="2556896122"/>
                    </a:ext>
                  </a:extLst>
                </a:gridCol>
                <a:gridCol w="910574">
                  <a:extLst>
                    <a:ext uri="{9D8B030D-6E8A-4147-A177-3AD203B41FA5}">
                      <a16:colId xmlns:a16="http://schemas.microsoft.com/office/drawing/2014/main" val="568542015"/>
                    </a:ext>
                  </a:extLst>
                </a:gridCol>
                <a:gridCol w="968396">
                  <a:extLst>
                    <a:ext uri="{9D8B030D-6E8A-4147-A177-3AD203B41FA5}">
                      <a16:colId xmlns:a16="http://schemas.microsoft.com/office/drawing/2014/main" val="1855437992"/>
                    </a:ext>
                  </a:extLst>
                </a:gridCol>
                <a:gridCol w="810378">
                  <a:extLst>
                    <a:ext uri="{9D8B030D-6E8A-4147-A177-3AD203B41FA5}">
                      <a16:colId xmlns:a16="http://schemas.microsoft.com/office/drawing/2014/main" val="1245607152"/>
                    </a:ext>
                  </a:extLst>
                </a:gridCol>
                <a:gridCol w="1006849">
                  <a:extLst>
                    <a:ext uri="{9D8B030D-6E8A-4147-A177-3AD203B41FA5}">
                      <a16:colId xmlns:a16="http://schemas.microsoft.com/office/drawing/2014/main" val="972165471"/>
                    </a:ext>
                  </a:extLst>
                </a:gridCol>
                <a:gridCol w="1006850">
                  <a:extLst>
                    <a:ext uri="{9D8B030D-6E8A-4147-A177-3AD203B41FA5}">
                      <a16:colId xmlns:a16="http://schemas.microsoft.com/office/drawing/2014/main" val="197790353"/>
                    </a:ext>
                  </a:extLst>
                </a:gridCol>
                <a:gridCol w="855206">
                  <a:extLst>
                    <a:ext uri="{9D8B030D-6E8A-4147-A177-3AD203B41FA5}">
                      <a16:colId xmlns:a16="http://schemas.microsoft.com/office/drawing/2014/main" val="1393867539"/>
                    </a:ext>
                  </a:extLst>
                </a:gridCol>
              </a:tblGrid>
              <a:tr h="38893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三级分类</a:t>
                      </a:r>
                      <a:endParaRPr lang="zh-CN" alt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Y-26 QTY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Y-25 QTY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QTY LFL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Y-26 SALES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Y-25 SALES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SALES LFL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874867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女单鞋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1499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445011.74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334256.92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4548462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女凉鞋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456070.94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215037.74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7184079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女拖鞋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193403.8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156013.1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24%</a:t>
                      </a:r>
                      <a:endParaRPr lang="en-US" altLang="zh-CN" sz="1200" b="0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4880869"/>
                  </a:ext>
                </a:extLst>
              </a:tr>
              <a:tr h="38893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女休闲鞋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77934.76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40860.84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3401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女靴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-52%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38910.3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71853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5295151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单肩包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6370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2581870.18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2428156.52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63052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卡包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28639.52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16807.32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1517305"/>
                  </a:ext>
                </a:extLst>
              </a:tr>
              <a:tr h="38893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钱包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63660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24228.8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398243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手拿包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86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11375.62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16781.04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600759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手提包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468012.04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228384.7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344862"/>
                  </a:ext>
                </a:extLst>
              </a:tr>
              <a:tr h="3317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双肩包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132948.52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50330.42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619537"/>
                  </a:ext>
                </a:extLst>
              </a:tr>
              <a:tr h="34317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胸包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腰包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1238.16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519704"/>
                  </a:ext>
                </a:extLst>
              </a:tr>
              <a:tr h="331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12497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10292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21%</a:t>
                      </a:r>
                      <a:endParaRPr lang="en-US" altLang="zh-CN" sz="1200" b="1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4499713.42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3583948.56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26%</a:t>
                      </a:r>
                      <a:endParaRPr lang="en-US" altLang="zh-CN" sz="1200" b="1" i="0" u="none" strike="noStrike" dirty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0193592"/>
                  </a:ext>
                </a:extLst>
              </a:tr>
            </a:tbl>
          </a:graphicData>
        </a:graphic>
      </p:graphicFrame>
      <p:pic>
        <p:nvPicPr>
          <p:cNvPr id="7" name="Chart 27">
            <a:extLst>
              <a:ext uri="{FF2B5EF4-FFF2-40B4-BE49-F238E27FC236}">
                <a16:creationId xmlns:a16="http://schemas.microsoft.com/office/drawing/2014/main" id="{8329C5C7-E6A8-4254-905F-1972A1116327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9196" y="1583495"/>
            <a:ext cx="3184071" cy="3431850"/>
          </a:xfrm>
          <a:prstGeom prst="rect">
            <a:avLst/>
          </a:prstGeom>
        </p:spPr>
      </p:pic>
      <p:pic>
        <p:nvPicPr>
          <p:cNvPr id="9" name="Chart 28">
            <a:extLst>
              <a:ext uri="{FF2B5EF4-FFF2-40B4-BE49-F238E27FC236}">
                <a16:creationId xmlns:a16="http://schemas.microsoft.com/office/drawing/2014/main" id="{4F6C4E21-3903-4411-B18E-F893819D339A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3833" y="1583495"/>
            <a:ext cx="3243034" cy="3431850"/>
          </a:xfrm>
          <a:prstGeom prst="rect">
            <a:avLst/>
          </a:pr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55FA10F5-81A9-47A2-B540-A9E4F55DAE2D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7978" y="1583495"/>
            <a:ext cx="4415386" cy="877201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Uv</a:t>
            </a:r>
            <a:r>
              <a:rPr lang="en-US" altLang="zh-CN" dirty="0"/>
              <a:t> LFL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1849" y="8843317"/>
            <a:ext cx="18440401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同比去年整体流量提升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4%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，站内外流量均呈现正向增长，站内主要依靠特区品牌扶持缩小免费流量差距并通过联投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自投模式提升付费引流能力，站外则由于今年持续提报平台联投，而去年存在联投断档（双旦联投于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1.6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结束，情人节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&amp;3.8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双节联投于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2.8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开始），进而带动整体站外流量提升；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从两年流量趋势来看，由于春节时间差异，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月前中期免费流量整体与去年相近，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1.22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开始差距逐渐拉大，尤其是特区品牌扶持流量占比较高的首页渠道，增幅达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54%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，拉动整体免费端流量提升。付费端因今年连续提报联投，占用部分自投预算，导致联投空档期自投预算偏低。而去年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1.6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后几乎整月均依靠自投维持付费流量，因此前中期存在较为明显的流量缺口，进而影响整月付费流量同比呈负向。但进入去年春节周期后，今年依托情人节鞋包专场联投获取流量增量，一定程度缩小了流量差距。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Table 17">
            <a:extLst>
              <a:ext uri="{FF2B5EF4-FFF2-40B4-BE49-F238E27FC236}">
                <a16:creationId xmlns:a16="http://schemas.microsoft.com/office/drawing/2014/main" id="{C4B3DE31-10FA-476A-855F-46758B55132A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149" y="1557195"/>
            <a:ext cx="16160753" cy="1465080"/>
          </a:xfrm>
          <a:prstGeom prst="rect">
            <a:avLst/>
          </a:prstGeom>
        </p:spPr>
      </p:pic>
      <p:pic>
        <p:nvPicPr>
          <p:cNvPr id="7" name="Group 24">
            <a:extLst>
              <a:ext uri="{FF2B5EF4-FFF2-40B4-BE49-F238E27FC236}">
                <a16:creationId xmlns:a16="http://schemas.microsoft.com/office/drawing/2014/main" id="{26F50AFE-0680-4DF6-834F-B2631C102CEE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549" y="3062843"/>
            <a:ext cx="15887698" cy="3109300"/>
          </a:xfrm>
          <a:prstGeom prst="rect">
            <a:avLst/>
          </a:prstGeom>
        </p:spPr>
      </p:pic>
      <p:pic>
        <p:nvPicPr>
          <p:cNvPr id="10" name="Group 25">
            <a:extLst>
              <a:ext uri="{FF2B5EF4-FFF2-40B4-BE49-F238E27FC236}">
                <a16:creationId xmlns:a16="http://schemas.microsoft.com/office/drawing/2014/main" id="{9B7623DF-080E-458E-B827-C065322A5A10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549" y="6093856"/>
            <a:ext cx="16160750" cy="27292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60 WAREHOUSE</a:t>
            </a:r>
            <a:endParaRPr lang="zh-CN" altLang="en-US" dirty="0"/>
          </a:p>
        </p:txBody>
      </p:sp>
      <p:sp>
        <p:nvSpPr>
          <p:cNvPr id="16" name="TextBox 10">
            <a:extLst>
              <a:ext uri="{FF2B5EF4-FFF2-40B4-BE49-F238E27FC236}">
                <a16:creationId xmlns:a16="http://schemas.microsoft.com/office/drawing/2014/main" id="{927ABCAA-6EDA-4DD8-B8FC-8142BF43AE4D}"/>
              </a:ext>
            </a:extLst>
          </p:cNvPr>
          <p:cNvSpPr txBox="1"/>
          <p:nvPr/>
        </p:nvSpPr>
        <p:spPr>
          <a:xfrm>
            <a:off x="12114720" y="5085241"/>
            <a:ext cx="7173076" cy="5548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仓商品共售出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6,453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件，其中仅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仓有货商品售出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1175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件，占比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仓商品总销售额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244W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，占比全店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37%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。销量环比上月下滑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，包类销量下滑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，鞋类下滑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。包类缺口主要集中在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折以下及无折扣两个主要区间的商品，鞋类缺口则主要集中在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折以下及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7-8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折区间商品；</a:t>
            </a:r>
            <a:endParaRPr lang="en-US" altLang="zh-CN" dirty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箱包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中包含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款折扣独家，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中包含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款折扣单品，其中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TOP6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仓统一调价款，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TOP7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均为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ESS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独家款；鞋类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折扣浓度高于包，其中一半为折扣商品。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仓调价款，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后恢复原价；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TOP6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ESS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独家款；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为年货节活动折扣商品。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CCDFA101-7415-4AC3-A850-17E92973B8ED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312" y="1273675"/>
            <a:ext cx="9007476" cy="3095353"/>
          </a:xfrm>
          <a:prstGeom prst="rect">
            <a:avLst/>
          </a:prstGeom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2F0E3E2A-1929-496F-89A4-F84F47BB162D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612" y="4583023"/>
            <a:ext cx="4962525" cy="6553200"/>
          </a:xfrm>
          <a:prstGeom prst="rect">
            <a:avLst/>
          </a:prstGeom>
        </p:spPr>
      </p:pic>
      <p:pic>
        <p:nvPicPr>
          <p:cNvPr id="9" name="Picture 9">
            <a:extLst>
              <a:ext uri="{FF2B5EF4-FFF2-40B4-BE49-F238E27FC236}">
                <a16:creationId xmlns:a16="http://schemas.microsoft.com/office/drawing/2014/main" id="{14637C26-ED2C-491E-8182-577283F308AE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437" y="4583023"/>
            <a:ext cx="4953000" cy="661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0822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LIVEstream</a:t>
            </a:r>
            <a:endParaRPr lang="zh-CN" altLang="en-US" dirty="0"/>
          </a:p>
        </p:txBody>
      </p:sp>
      <p:sp>
        <p:nvSpPr>
          <p:cNvPr id="14" name="TextBox 10">
            <a:extLst>
              <a:ext uri="{FF2B5EF4-FFF2-40B4-BE49-F238E27FC236}">
                <a16:creationId xmlns:a16="http://schemas.microsoft.com/office/drawing/2014/main" id="{9CC1314D-7D33-44E2-B8F7-604552C6AF94}"/>
              </a:ext>
            </a:extLst>
          </p:cNvPr>
          <p:cNvSpPr txBox="1"/>
          <p:nvPr/>
        </p:nvSpPr>
        <p:spPr>
          <a:xfrm>
            <a:off x="11248858" y="6503401"/>
            <a:ext cx="7616374" cy="4613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本月直播累计观看人数</a:t>
            </a:r>
            <a:r>
              <a:rPr lang="en-US" altLang="zh-CN" dirty="0"/>
              <a:t>5.5w+</a:t>
            </a:r>
            <a:r>
              <a:rPr lang="zh-CN" altLang="en-US" dirty="0"/>
              <a:t>，直播渗透率</a:t>
            </a:r>
            <a:r>
              <a:rPr lang="en-US" altLang="zh-CN" dirty="0"/>
              <a:t>8.88%</a:t>
            </a:r>
            <a:r>
              <a:rPr lang="zh-CN" altLang="en-US" dirty="0"/>
              <a:t>，环比下滑</a:t>
            </a:r>
            <a:r>
              <a:rPr lang="en-US" altLang="zh-CN" dirty="0"/>
              <a:t>22%</a:t>
            </a:r>
            <a:r>
              <a:rPr lang="zh-CN" altLang="en-US" dirty="0"/>
              <a:t>；转化率</a:t>
            </a:r>
            <a:r>
              <a:rPr lang="en-US" altLang="zh-CN" dirty="0"/>
              <a:t>2.43%</a:t>
            </a:r>
            <a:r>
              <a:rPr lang="zh-CN" altLang="en-US" dirty="0"/>
              <a:t>，环比下滑</a:t>
            </a:r>
            <a:r>
              <a:rPr lang="en-US" altLang="zh-CN" dirty="0"/>
              <a:t>20%</a:t>
            </a:r>
            <a:r>
              <a:rPr lang="zh-CN" altLang="en-US" dirty="0"/>
              <a:t>；总引导销售</a:t>
            </a:r>
            <a:r>
              <a:rPr lang="en-US" altLang="zh-CN" dirty="0"/>
              <a:t>57w+</a:t>
            </a:r>
            <a:r>
              <a:rPr lang="zh-CN" altLang="en-US" dirty="0"/>
              <a:t>，环比下滑</a:t>
            </a:r>
            <a:r>
              <a:rPr lang="en-US" altLang="zh-CN" dirty="0"/>
              <a:t>16%</a:t>
            </a:r>
            <a:r>
              <a:rPr lang="zh-CN" altLang="en-US" dirty="0"/>
              <a:t>，品牌新客数</a:t>
            </a:r>
            <a:r>
              <a:rPr lang="en-US" altLang="zh-CN" dirty="0"/>
              <a:t>1,070</a:t>
            </a:r>
            <a:r>
              <a:rPr lang="zh-CN" altLang="en-US" dirty="0"/>
              <a:t>，环比提升</a:t>
            </a:r>
            <a:r>
              <a:rPr lang="en-US" altLang="zh-CN" dirty="0"/>
              <a:t>1%</a:t>
            </a:r>
            <a:r>
              <a:rPr lang="zh-CN" altLang="en-US" dirty="0"/>
              <a:t>，新客占比</a:t>
            </a:r>
            <a:r>
              <a:rPr lang="en-US" altLang="zh-CN" dirty="0"/>
              <a:t>80%</a:t>
            </a:r>
            <a:r>
              <a:rPr lang="zh-CN" altLang="en-US" dirty="0"/>
              <a:t>；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从直播分日趋势来看，引导销售额于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1.25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达到当月峰值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2.7w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，周末整体直播效果优于工作日。渗透率则在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1.4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达到当月峰值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11.86%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，主要由于元旦假期后销售回暖导致；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直播间鞋包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qty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占比：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7:92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，鞋类销售贡献稍有回升。女凉鞋中缎面蝴蝶结高跟鞋补货，且个别春季新品尖头高跟鞋贡献增量，销量环比提升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243%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。同时单鞋及女靴受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ESS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独家款及年货节活动带动，销量也均呈现上升趋势。包类份额缩减主要由于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月存在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ESS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铆钉波士顿包站外引流增量，导致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月单肩包类目销量出现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30%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以上下滑。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Table 1">
            <a:extLst>
              <a:ext uri="{FF2B5EF4-FFF2-40B4-BE49-F238E27FC236}">
                <a16:creationId xmlns:a16="http://schemas.microsoft.com/office/drawing/2014/main" id="{412FE61E-D157-4855-BD0F-15BE77BA2032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272" y="1883910"/>
            <a:ext cx="17421552" cy="1286012"/>
          </a:xfrm>
          <a:prstGeom prst="rect">
            <a:avLst/>
          </a:prstGeom>
        </p:spPr>
      </p:pic>
      <p:pic>
        <p:nvPicPr>
          <p:cNvPr id="7" name="Chart 4">
            <a:extLst>
              <a:ext uri="{FF2B5EF4-FFF2-40B4-BE49-F238E27FC236}">
                <a16:creationId xmlns:a16="http://schemas.microsoft.com/office/drawing/2014/main" id="{65F6D47F-3475-4B93-85B8-D1F13A616DF1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681" y="3269323"/>
            <a:ext cx="13402732" cy="3134677"/>
          </a:xfrm>
          <a:prstGeom prst="rect">
            <a:avLst/>
          </a:prstGeom>
        </p:spPr>
      </p:pic>
      <p:pic>
        <p:nvPicPr>
          <p:cNvPr id="10" name="Group 12">
            <a:extLst>
              <a:ext uri="{FF2B5EF4-FFF2-40B4-BE49-F238E27FC236}">
                <a16:creationId xmlns:a16="http://schemas.microsoft.com/office/drawing/2014/main" id="{C46CF1F0-EFA2-4D10-8DF5-5B3BA83350C5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61" y="6920612"/>
            <a:ext cx="10262215" cy="4023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704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LIVEstream</a:t>
            </a:r>
            <a:endParaRPr lang="zh-CN" altLang="en-US" dirty="0"/>
          </a:p>
        </p:txBody>
      </p:sp>
      <p:sp>
        <p:nvSpPr>
          <p:cNvPr id="8" name="TextBox 10">
            <a:extLst>
              <a:ext uri="{FF2B5EF4-FFF2-40B4-BE49-F238E27FC236}">
                <a16:creationId xmlns:a16="http://schemas.microsoft.com/office/drawing/2014/main" id="{956441FC-FE67-4BBF-9F13-943C0AFB10C3}"/>
              </a:ext>
            </a:extLst>
          </p:cNvPr>
          <p:cNvSpPr txBox="1"/>
          <p:nvPr/>
        </p:nvSpPr>
        <p:spPr>
          <a:xfrm>
            <a:off x="1936750" y="9389805"/>
            <a:ext cx="1623060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鞋包直播间有销售商品款数总计</a:t>
            </a:r>
            <a:r>
              <a:rPr lang="en-US" altLang="zh-CN" dirty="0"/>
              <a:t>227</a:t>
            </a:r>
            <a:r>
              <a:rPr lang="zh-CN" altLang="en-US" dirty="0"/>
              <a:t>款，箱包占比</a:t>
            </a:r>
            <a:r>
              <a:rPr lang="en-US" altLang="zh-CN" dirty="0"/>
              <a:t>78%</a:t>
            </a:r>
            <a:r>
              <a:rPr lang="zh-CN" altLang="en-US" dirty="0"/>
              <a:t>，鞋占比</a:t>
            </a:r>
            <a:r>
              <a:rPr lang="en-US" altLang="zh-CN" dirty="0"/>
              <a:t>18%</a:t>
            </a:r>
            <a:r>
              <a:rPr lang="zh-CN" altLang="en-US" dirty="0"/>
              <a:t>，配饰占比</a:t>
            </a:r>
            <a:r>
              <a:rPr lang="en-US" altLang="zh-CN" dirty="0"/>
              <a:t>4%</a:t>
            </a:r>
            <a:r>
              <a:rPr lang="zh-CN" altLang="en-US" dirty="0"/>
              <a:t>。销售方面环比</a:t>
            </a:r>
            <a:r>
              <a:rPr lang="en-US" altLang="zh-CN" dirty="0"/>
              <a:t>12</a:t>
            </a:r>
            <a:r>
              <a:rPr lang="zh-CN" altLang="en-US" dirty="0"/>
              <a:t>月，包类及配饰均有下滑，鞋类整体销售份额及销售绝对值均呈上升趋势，</a:t>
            </a:r>
            <a:r>
              <a:rPr lang="en-US" altLang="zh-CN" dirty="0"/>
              <a:t>ESS</a:t>
            </a:r>
            <a:r>
              <a:rPr lang="zh-CN" altLang="en-US" dirty="0"/>
              <a:t>独家策略及头部尖货回补带动整体鞋类销售上涨；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直播间销量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包袋中包含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款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ESS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独家商品。低价卡包排位有所上升；鞋类头部款折扣浓度高于包，有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款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ESS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独家商品上榜，折扣力度集中在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折。独家雪地靴则于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WK4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大范围降温期间销售存在明显增长。正价尖货缎面蝴蝶结高跟补货后重回直播头部梯队。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Table 2">
            <a:extLst>
              <a:ext uri="{FF2B5EF4-FFF2-40B4-BE49-F238E27FC236}">
                <a16:creationId xmlns:a16="http://schemas.microsoft.com/office/drawing/2014/main" id="{85CAF264-E18B-44D7-87DF-30FD73920848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701" y="1875631"/>
            <a:ext cx="15995648" cy="1539081"/>
          </a:xfrm>
          <a:prstGeom prst="rect">
            <a:avLst/>
          </a:prstGeom>
        </p:spPr>
      </p:pic>
      <p:pic>
        <p:nvPicPr>
          <p:cNvPr id="7" name="Picture 1">
            <a:extLst>
              <a:ext uri="{FF2B5EF4-FFF2-40B4-BE49-F238E27FC236}">
                <a16:creationId xmlns:a16="http://schemas.microsoft.com/office/drawing/2014/main" id="{052C8303-B23C-4006-BD02-4C863D4C65C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312" y="3716208"/>
            <a:ext cx="87534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954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OTD</a:t>
            </a:r>
            <a:endParaRPr lang="zh-CN" altLang="en-US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1AFED779-4C43-4F88-A041-AD13758A64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452862"/>
              </p:ext>
            </p:extLst>
          </p:nvPr>
        </p:nvGraphicFramePr>
        <p:xfrm>
          <a:off x="1708151" y="1750218"/>
          <a:ext cx="16687798" cy="2629277"/>
        </p:xfrm>
        <a:graphic>
          <a:graphicData uri="http://schemas.openxmlformats.org/drawingml/2006/table">
            <a:tbl>
              <a:tblPr/>
              <a:tblGrid>
                <a:gridCol w="1256998">
                  <a:extLst>
                    <a:ext uri="{9D8B030D-6E8A-4147-A177-3AD203B41FA5}">
                      <a16:colId xmlns:a16="http://schemas.microsoft.com/office/drawing/2014/main" val="1794403232"/>
                    </a:ext>
                  </a:extLst>
                </a:gridCol>
                <a:gridCol w="1005598">
                  <a:extLst>
                    <a:ext uri="{9D8B030D-6E8A-4147-A177-3AD203B41FA5}">
                      <a16:colId xmlns:a16="http://schemas.microsoft.com/office/drawing/2014/main" val="675417370"/>
                    </a:ext>
                  </a:extLst>
                </a:gridCol>
                <a:gridCol w="1346783">
                  <a:extLst>
                    <a:ext uri="{9D8B030D-6E8A-4147-A177-3AD203B41FA5}">
                      <a16:colId xmlns:a16="http://schemas.microsoft.com/office/drawing/2014/main" val="2870265828"/>
                    </a:ext>
                  </a:extLst>
                </a:gridCol>
                <a:gridCol w="1185170">
                  <a:extLst>
                    <a:ext uri="{9D8B030D-6E8A-4147-A177-3AD203B41FA5}">
                      <a16:colId xmlns:a16="http://schemas.microsoft.com/office/drawing/2014/main" val="965795125"/>
                    </a:ext>
                  </a:extLst>
                </a:gridCol>
                <a:gridCol w="1436569">
                  <a:extLst>
                    <a:ext uri="{9D8B030D-6E8A-4147-A177-3AD203B41FA5}">
                      <a16:colId xmlns:a16="http://schemas.microsoft.com/office/drawing/2014/main" val="3277638713"/>
                    </a:ext>
                  </a:extLst>
                </a:gridCol>
                <a:gridCol w="843984">
                  <a:extLst>
                    <a:ext uri="{9D8B030D-6E8A-4147-A177-3AD203B41FA5}">
                      <a16:colId xmlns:a16="http://schemas.microsoft.com/office/drawing/2014/main" val="4135311454"/>
                    </a:ext>
                  </a:extLst>
                </a:gridCol>
                <a:gridCol w="933770">
                  <a:extLst>
                    <a:ext uri="{9D8B030D-6E8A-4147-A177-3AD203B41FA5}">
                      <a16:colId xmlns:a16="http://schemas.microsoft.com/office/drawing/2014/main" val="2765810853"/>
                    </a:ext>
                  </a:extLst>
                </a:gridCol>
                <a:gridCol w="1328826">
                  <a:extLst>
                    <a:ext uri="{9D8B030D-6E8A-4147-A177-3AD203B41FA5}">
                      <a16:colId xmlns:a16="http://schemas.microsoft.com/office/drawing/2014/main" val="137488583"/>
                    </a:ext>
                  </a:extLst>
                </a:gridCol>
                <a:gridCol w="1598183">
                  <a:extLst>
                    <a:ext uri="{9D8B030D-6E8A-4147-A177-3AD203B41FA5}">
                      <a16:colId xmlns:a16="http://schemas.microsoft.com/office/drawing/2014/main" val="3784686372"/>
                    </a:ext>
                  </a:extLst>
                </a:gridCol>
                <a:gridCol w="1598183">
                  <a:extLst>
                    <a:ext uri="{9D8B030D-6E8A-4147-A177-3AD203B41FA5}">
                      <a16:colId xmlns:a16="http://schemas.microsoft.com/office/drawing/2014/main" val="2301604791"/>
                    </a:ext>
                  </a:extLst>
                </a:gridCol>
                <a:gridCol w="1361354">
                  <a:extLst>
                    <a:ext uri="{9D8B030D-6E8A-4147-A177-3AD203B41FA5}">
                      <a16:colId xmlns:a16="http://schemas.microsoft.com/office/drawing/2014/main" val="3082645191"/>
                    </a:ext>
                  </a:extLst>
                </a:gridCol>
                <a:gridCol w="1346326">
                  <a:extLst>
                    <a:ext uri="{9D8B030D-6E8A-4147-A177-3AD203B41FA5}">
                      <a16:colId xmlns:a16="http://schemas.microsoft.com/office/drawing/2014/main" val="2874045814"/>
                    </a:ext>
                  </a:extLst>
                </a:gridCol>
                <a:gridCol w="1446054">
                  <a:extLst>
                    <a:ext uri="{9D8B030D-6E8A-4147-A177-3AD203B41FA5}">
                      <a16:colId xmlns:a16="http://schemas.microsoft.com/office/drawing/2014/main" val="222714518"/>
                    </a:ext>
                  </a:extLst>
                </a:gridCol>
              </a:tblGrid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渠道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花费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曝光量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点击量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商品详情页</a:t>
                      </a:r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点击率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点击均价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天加购数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天成交客户数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天成交新客数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天新客率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天销售额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天成交</a:t>
                      </a:r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4974695"/>
                  </a:ext>
                </a:extLst>
              </a:tr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Target-Max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7,686.58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546,567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13,805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13,515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2,325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135,150.49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7593909"/>
                  </a:ext>
                </a:extLst>
              </a:tr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唯智展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38.89%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6,496.23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6548929"/>
                  </a:ext>
                </a:extLst>
              </a:tr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唯直达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8862.79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1194364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23043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21,708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4153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84.64%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217699.27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0916518"/>
                  </a:ext>
                </a:extLst>
              </a:tr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唯触点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4,217.66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226,772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8,375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8,104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3.69%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1,257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74,853.29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215996"/>
                  </a:ext>
                </a:extLst>
              </a:tr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腾讯广告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3637433"/>
                  </a:ext>
                </a:extLst>
              </a:tr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20,767.03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1,967,703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45,223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43,327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0.46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7,935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1,140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914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434,199.28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1659197"/>
                  </a:ext>
                </a:extLst>
              </a:tr>
            </a:tbl>
          </a:graphicData>
        </a:graphic>
      </p:graphicFrame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94147115-4DB3-4F8F-BE8B-ACF405F9E3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5731142"/>
              </p:ext>
            </p:extLst>
          </p:nvPr>
        </p:nvGraphicFramePr>
        <p:xfrm>
          <a:off x="1332524" y="4856865"/>
          <a:ext cx="17439052" cy="38442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0FFE9DEE-C209-41DC-AF8C-E7253E3624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16340"/>
              </p:ext>
            </p:extLst>
          </p:nvPr>
        </p:nvGraphicFramePr>
        <p:xfrm>
          <a:off x="1332520" y="9029700"/>
          <a:ext cx="17439055" cy="1428750"/>
        </p:xfrm>
        <a:graphic>
          <a:graphicData uri="http://schemas.openxmlformats.org/drawingml/2006/table">
            <a:tbl>
              <a:tblPr/>
              <a:tblGrid>
                <a:gridCol w="703424">
                  <a:extLst>
                    <a:ext uri="{9D8B030D-6E8A-4147-A177-3AD203B41FA5}">
                      <a16:colId xmlns:a16="http://schemas.microsoft.com/office/drawing/2014/main" val="3532399550"/>
                    </a:ext>
                  </a:extLst>
                </a:gridCol>
                <a:gridCol w="928129">
                  <a:extLst>
                    <a:ext uri="{9D8B030D-6E8A-4147-A177-3AD203B41FA5}">
                      <a16:colId xmlns:a16="http://schemas.microsoft.com/office/drawing/2014/main" val="46724543"/>
                    </a:ext>
                  </a:extLst>
                </a:gridCol>
                <a:gridCol w="644805">
                  <a:extLst>
                    <a:ext uri="{9D8B030D-6E8A-4147-A177-3AD203B41FA5}">
                      <a16:colId xmlns:a16="http://schemas.microsoft.com/office/drawing/2014/main" val="246176556"/>
                    </a:ext>
                  </a:extLst>
                </a:gridCol>
                <a:gridCol w="390791">
                  <a:extLst>
                    <a:ext uri="{9D8B030D-6E8A-4147-A177-3AD203B41FA5}">
                      <a16:colId xmlns:a16="http://schemas.microsoft.com/office/drawing/2014/main" val="2813690344"/>
                    </a:ext>
                  </a:extLst>
                </a:gridCol>
                <a:gridCol w="537338">
                  <a:extLst>
                    <a:ext uri="{9D8B030D-6E8A-4147-A177-3AD203B41FA5}">
                      <a16:colId xmlns:a16="http://schemas.microsoft.com/office/drawing/2014/main" val="3248194550"/>
                    </a:ext>
                  </a:extLst>
                </a:gridCol>
                <a:gridCol w="928129">
                  <a:extLst>
                    <a:ext uri="{9D8B030D-6E8A-4147-A177-3AD203B41FA5}">
                      <a16:colId xmlns:a16="http://schemas.microsoft.com/office/drawing/2014/main" val="3283243486"/>
                    </a:ext>
                  </a:extLst>
                </a:gridCol>
                <a:gridCol w="586187">
                  <a:extLst>
                    <a:ext uri="{9D8B030D-6E8A-4147-A177-3AD203B41FA5}">
                      <a16:colId xmlns:a16="http://schemas.microsoft.com/office/drawing/2014/main" val="3887024353"/>
                    </a:ext>
                  </a:extLst>
                </a:gridCol>
                <a:gridCol w="361482">
                  <a:extLst>
                    <a:ext uri="{9D8B030D-6E8A-4147-A177-3AD203B41FA5}">
                      <a16:colId xmlns:a16="http://schemas.microsoft.com/office/drawing/2014/main" val="459793094"/>
                    </a:ext>
                  </a:extLst>
                </a:gridCol>
                <a:gridCol w="537338">
                  <a:extLst>
                    <a:ext uri="{9D8B030D-6E8A-4147-A177-3AD203B41FA5}">
                      <a16:colId xmlns:a16="http://schemas.microsoft.com/office/drawing/2014/main" val="3028407156"/>
                    </a:ext>
                  </a:extLst>
                </a:gridCol>
                <a:gridCol w="928129">
                  <a:extLst>
                    <a:ext uri="{9D8B030D-6E8A-4147-A177-3AD203B41FA5}">
                      <a16:colId xmlns:a16="http://schemas.microsoft.com/office/drawing/2014/main" val="3615294303"/>
                    </a:ext>
                  </a:extLst>
                </a:gridCol>
                <a:gridCol w="586187">
                  <a:extLst>
                    <a:ext uri="{9D8B030D-6E8A-4147-A177-3AD203B41FA5}">
                      <a16:colId xmlns:a16="http://schemas.microsoft.com/office/drawing/2014/main" val="4088002692"/>
                    </a:ext>
                  </a:extLst>
                </a:gridCol>
                <a:gridCol w="390791">
                  <a:extLst>
                    <a:ext uri="{9D8B030D-6E8A-4147-A177-3AD203B41FA5}">
                      <a16:colId xmlns:a16="http://schemas.microsoft.com/office/drawing/2014/main" val="310514791"/>
                    </a:ext>
                  </a:extLst>
                </a:gridCol>
                <a:gridCol w="537338">
                  <a:extLst>
                    <a:ext uri="{9D8B030D-6E8A-4147-A177-3AD203B41FA5}">
                      <a16:colId xmlns:a16="http://schemas.microsoft.com/office/drawing/2014/main" val="131367484"/>
                    </a:ext>
                  </a:extLst>
                </a:gridCol>
                <a:gridCol w="928129">
                  <a:extLst>
                    <a:ext uri="{9D8B030D-6E8A-4147-A177-3AD203B41FA5}">
                      <a16:colId xmlns:a16="http://schemas.microsoft.com/office/drawing/2014/main" val="4214892365"/>
                    </a:ext>
                  </a:extLst>
                </a:gridCol>
                <a:gridCol w="644805">
                  <a:extLst>
                    <a:ext uri="{9D8B030D-6E8A-4147-A177-3AD203B41FA5}">
                      <a16:colId xmlns:a16="http://schemas.microsoft.com/office/drawing/2014/main" val="2302882472"/>
                    </a:ext>
                  </a:extLst>
                </a:gridCol>
                <a:gridCol w="390791">
                  <a:extLst>
                    <a:ext uri="{9D8B030D-6E8A-4147-A177-3AD203B41FA5}">
                      <a16:colId xmlns:a16="http://schemas.microsoft.com/office/drawing/2014/main" val="3362677072"/>
                    </a:ext>
                  </a:extLst>
                </a:gridCol>
                <a:gridCol w="537338">
                  <a:extLst>
                    <a:ext uri="{9D8B030D-6E8A-4147-A177-3AD203B41FA5}">
                      <a16:colId xmlns:a16="http://schemas.microsoft.com/office/drawing/2014/main" val="22895477"/>
                    </a:ext>
                  </a:extLst>
                </a:gridCol>
                <a:gridCol w="928129">
                  <a:extLst>
                    <a:ext uri="{9D8B030D-6E8A-4147-A177-3AD203B41FA5}">
                      <a16:colId xmlns:a16="http://schemas.microsoft.com/office/drawing/2014/main" val="885322353"/>
                    </a:ext>
                  </a:extLst>
                </a:gridCol>
                <a:gridCol w="586187">
                  <a:extLst>
                    <a:ext uri="{9D8B030D-6E8A-4147-A177-3AD203B41FA5}">
                      <a16:colId xmlns:a16="http://schemas.microsoft.com/office/drawing/2014/main" val="799014880"/>
                    </a:ext>
                  </a:extLst>
                </a:gridCol>
                <a:gridCol w="361482">
                  <a:extLst>
                    <a:ext uri="{9D8B030D-6E8A-4147-A177-3AD203B41FA5}">
                      <a16:colId xmlns:a16="http://schemas.microsoft.com/office/drawing/2014/main" val="2303051808"/>
                    </a:ext>
                  </a:extLst>
                </a:gridCol>
                <a:gridCol w="537338">
                  <a:extLst>
                    <a:ext uri="{9D8B030D-6E8A-4147-A177-3AD203B41FA5}">
                      <a16:colId xmlns:a16="http://schemas.microsoft.com/office/drawing/2014/main" val="1336739384"/>
                    </a:ext>
                  </a:extLst>
                </a:gridCol>
                <a:gridCol w="928129">
                  <a:extLst>
                    <a:ext uri="{9D8B030D-6E8A-4147-A177-3AD203B41FA5}">
                      <a16:colId xmlns:a16="http://schemas.microsoft.com/office/drawing/2014/main" val="2584843534"/>
                    </a:ext>
                  </a:extLst>
                </a:gridCol>
                <a:gridCol w="644805">
                  <a:extLst>
                    <a:ext uri="{9D8B030D-6E8A-4147-A177-3AD203B41FA5}">
                      <a16:colId xmlns:a16="http://schemas.microsoft.com/office/drawing/2014/main" val="89215061"/>
                    </a:ext>
                  </a:extLst>
                </a:gridCol>
                <a:gridCol w="390791">
                  <a:extLst>
                    <a:ext uri="{9D8B030D-6E8A-4147-A177-3AD203B41FA5}">
                      <a16:colId xmlns:a16="http://schemas.microsoft.com/office/drawing/2014/main" val="329110158"/>
                    </a:ext>
                  </a:extLst>
                </a:gridCol>
                <a:gridCol w="928129">
                  <a:extLst>
                    <a:ext uri="{9D8B030D-6E8A-4147-A177-3AD203B41FA5}">
                      <a16:colId xmlns:a16="http://schemas.microsoft.com/office/drawing/2014/main" val="3303730640"/>
                    </a:ext>
                  </a:extLst>
                </a:gridCol>
                <a:gridCol w="644805">
                  <a:extLst>
                    <a:ext uri="{9D8B030D-6E8A-4147-A177-3AD203B41FA5}">
                      <a16:colId xmlns:a16="http://schemas.microsoft.com/office/drawing/2014/main" val="3080448634"/>
                    </a:ext>
                  </a:extLst>
                </a:gridCol>
                <a:gridCol w="390791">
                  <a:extLst>
                    <a:ext uri="{9D8B030D-6E8A-4147-A177-3AD203B41FA5}">
                      <a16:colId xmlns:a16="http://schemas.microsoft.com/office/drawing/2014/main" val="305277944"/>
                    </a:ext>
                  </a:extLst>
                </a:gridCol>
                <a:gridCol w="537338">
                  <a:extLst>
                    <a:ext uri="{9D8B030D-6E8A-4147-A177-3AD203B41FA5}">
                      <a16:colId xmlns:a16="http://schemas.microsoft.com/office/drawing/2014/main" val="2295829090"/>
                    </a:ext>
                  </a:extLst>
                </a:gridCol>
              </a:tblGrid>
              <a:tr h="47625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TGM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唯智展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唯触点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唯直达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腾讯广告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唯享客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811122"/>
                  </a:ext>
                </a:extLst>
              </a:tr>
              <a:tr h="4762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新客率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新客率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新客率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新客率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新客率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新客率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6370565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Jan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7,687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135,150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6,496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4,218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74,853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8,863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217,699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15,920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420,469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26.4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36,687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854,668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23.3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49314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6170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Membership</a:t>
            </a:r>
            <a:endParaRPr lang="zh-CN" altLang="en-US" dirty="0"/>
          </a:p>
        </p:txBody>
      </p:sp>
      <p:sp>
        <p:nvSpPr>
          <p:cNvPr id="15" name="TextBox 10">
            <a:extLst>
              <a:ext uri="{FF2B5EF4-FFF2-40B4-BE49-F238E27FC236}">
                <a16:creationId xmlns:a16="http://schemas.microsoft.com/office/drawing/2014/main" id="{689B18B3-85DF-4190-BA23-3533DD22DADA}"/>
              </a:ext>
            </a:extLst>
          </p:cNvPr>
          <p:cNvSpPr txBox="1"/>
          <p:nvPr/>
        </p:nvSpPr>
        <p:spPr>
          <a:xfrm>
            <a:off x="1127914" y="9188746"/>
            <a:ext cx="1784827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本月会员总数</a:t>
            </a:r>
            <a:r>
              <a:rPr lang="en-US" altLang="zh-CN" dirty="0"/>
              <a:t>53.31W</a:t>
            </a:r>
            <a:r>
              <a:rPr lang="zh-CN" altLang="en-US" dirty="0"/>
              <a:t>，招募会员数</a:t>
            </a:r>
            <a:r>
              <a:rPr lang="en-US" altLang="zh-CN" dirty="0"/>
              <a:t>1.1W</a:t>
            </a:r>
            <a:r>
              <a:rPr lang="zh-CN" altLang="en-US" dirty="0"/>
              <a:t>，环比增加</a:t>
            </a:r>
            <a:r>
              <a:rPr lang="en-US" altLang="zh-CN" dirty="0"/>
              <a:t>410</a:t>
            </a:r>
            <a:r>
              <a:rPr lang="zh-CN" altLang="en-US" dirty="0"/>
              <a:t>人。退会会员数</a:t>
            </a:r>
            <a:r>
              <a:rPr lang="en-US" altLang="zh-CN" dirty="0"/>
              <a:t>23</a:t>
            </a:r>
            <a:r>
              <a:rPr lang="zh-CN" altLang="en-US" dirty="0"/>
              <a:t>，回访会员数</a:t>
            </a:r>
            <a:r>
              <a:rPr lang="en-US" altLang="zh-CN" dirty="0"/>
              <a:t>8.34W</a:t>
            </a:r>
            <a:r>
              <a:rPr lang="zh-CN" altLang="en-US" dirty="0"/>
              <a:t>，环比增加</a:t>
            </a:r>
            <a:r>
              <a:rPr lang="en-US" altLang="zh-CN" dirty="0"/>
              <a:t>1,023</a:t>
            </a:r>
            <a:r>
              <a:rPr lang="zh-CN" altLang="en-US" dirty="0"/>
              <a:t>，会员销售额</a:t>
            </a:r>
            <a:r>
              <a:rPr lang="en-US" altLang="zh-CN" dirty="0"/>
              <a:t>326.3W</a:t>
            </a:r>
            <a:r>
              <a:rPr lang="zh-CN" altLang="en-US" dirty="0"/>
              <a:t>，占比</a:t>
            </a:r>
            <a:r>
              <a:rPr lang="en-US" altLang="zh-CN" dirty="0"/>
              <a:t>61%</a:t>
            </a:r>
            <a:r>
              <a:rPr lang="zh-CN" altLang="en-US" dirty="0"/>
              <a:t>，环比减少</a:t>
            </a:r>
            <a:r>
              <a:rPr lang="en-US" altLang="zh-CN" dirty="0"/>
              <a:t>37.09W</a:t>
            </a:r>
            <a:r>
              <a:rPr lang="zh-CN" altLang="en-US" dirty="0"/>
              <a:t>，人均消费</a:t>
            </a:r>
            <a:r>
              <a:rPr lang="en-US" altLang="zh-CN" dirty="0"/>
              <a:t>394.23</a:t>
            </a:r>
            <a:r>
              <a:rPr lang="zh-CN" altLang="en-US" dirty="0"/>
              <a:t>元，环比下滑</a:t>
            </a:r>
            <a:r>
              <a:rPr lang="en-US" altLang="zh-CN" dirty="0"/>
              <a:t>68</a:t>
            </a:r>
            <a:r>
              <a:rPr lang="zh-CN" altLang="en-US" dirty="0"/>
              <a:t>元，会员转化率在</a:t>
            </a:r>
            <a:r>
              <a:rPr lang="en-US" altLang="zh-CN" dirty="0"/>
              <a:t>1.11</a:t>
            </a:r>
            <a:r>
              <a:rPr lang="zh-CN" altLang="en-US" dirty="0"/>
              <a:t>达到峰值</a:t>
            </a:r>
            <a:r>
              <a:rPr lang="en-US" altLang="zh-CN" dirty="0"/>
              <a:t>5.39%</a:t>
            </a:r>
            <a:r>
              <a:rPr lang="zh-CN" altLang="en-US" dirty="0"/>
              <a:t>；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细分各入会渠道效果，商详加购气泡共计引导入会人数达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4917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人，占比总量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45%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。商详页优惠浮层、品牌会员页整体、订单结算页、直播间、其他等渠道引导入会人数环比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月有所提升，尤其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其他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渠道，环比增幅达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17%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C0604E30-A37E-4EF7-B4B8-914F5D7351BA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572" y="1487670"/>
            <a:ext cx="11302956" cy="21336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52604C9-1055-4290-82C1-32994E4133D9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0668" y="3747132"/>
            <a:ext cx="14482763" cy="2758622"/>
          </a:xfrm>
          <a:prstGeom prst="rect">
            <a:avLst/>
          </a:prstGeom>
        </p:spPr>
      </p:pic>
      <p:pic>
        <p:nvPicPr>
          <p:cNvPr id="9" name="Picture 7">
            <a:extLst>
              <a:ext uri="{FF2B5EF4-FFF2-40B4-BE49-F238E27FC236}">
                <a16:creationId xmlns:a16="http://schemas.microsoft.com/office/drawing/2014/main" id="{66236DDE-7E78-4F2C-AA2B-22B3B871D6F7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724" y="6709452"/>
            <a:ext cx="4171921" cy="2275593"/>
          </a:xfrm>
          <a:prstGeom prst="rect">
            <a:avLst/>
          </a:prstGeom>
        </p:spPr>
      </p:pic>
      <p:pic>
        <p:nvPicPr>
          <p:cNvPr id="13" name="Picture 8">
            <a:extLst>
              <a:ext uri="{FF2B5EF4-FFF2-40B4-BE49-F238E27FC236}">
                <a16:creationId xmlns:a16="http://schemas.microsoft.com/office/drawing/2014/main" id="{00F13D23-DB5F-44EF-97E8-CC519BB9A522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431" y="6631535"/>
            <a:ext cx="8763000" cy="23812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return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8D598ECA-F297-4744-B0CB-1C3351842DD5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180" y="2205274"/>
            <a:ext cx="15133738" cy="3203576"/>
          </a:xfrm>
          <a:prstGeom prst="rect">
            <a:avLst/>
          </a:prstGeom>
        </p:spPr>
      </p:pic>
      <p:pic>
        <p:nvPicPr>
          <p:cNvPr id="6" name="Chart 4">
            <a:extLst>
              <a:ext uri="{FF2B5EF4-FFF2-40B4-BE49-F238E27FC236}">
                <a16:creationId xmlns:a16="http://schemas.microsoft.com/office/drawing/2014/main" id="{BBA5F2A3-54D1-4961-AB71-EF0BEA1FB2FA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51" y="5894730"/>
            <a:ext cx="7797876" cy="4354940"/>
          </a:xfrm>
          <a:prstGeom prst="rect">
            <a:avLst/>
          </a:prstGeom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2A63AE87-9A37-4E32-B494-05BB227A34EB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018" y="5894730"/>
            <a:ext cx="10946575" cy="435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5740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rank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7AFFD91-EA98-4F30-90C4-2916EE9F34B9}"/>
              </a:ext>
            </a:extLst>
          </p:cNvPr>
          <p:cNvSpPr txBox="1"/>
          <p:nvPr/>
        </p:nvSpPr>
        <p:spPr>
          <a:xfrm>
            <a:off x="2262505" y="1457370"/>
            <a:ext cx="1140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BAGS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3D1A4BF-9E8B-4470-AA2A-F9B67CE84779}"/>
              </a:ext>
            </a:extLst>
          </p:cNvPr>
          <p:cNvSpPr txBox="1"/>
          <p:nvPr/>
        </p:nvSpPr>
        <p:spPr>
          <a:xfrm>
            <a:off x="2262505" y="2969367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SHOES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id="{873E3ECD-2EFC-4CF2-9A45-8551C47AD45D}"/>
              </a:ext>
            </a:extLst>
          </p:cNvPr>
          <p:cNvSpPr txBox="1"/>
          <p:nvPr/>
        </p:nvSpPr>
        <p:spPr>
          <a:xfrm>
            <a:off x="2262504" y="4658293"/>
            <a:ext cx="16439834" cy="87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/>
              <a:t>品牌</a:t>
            </a:r>
            <a:r>
              <a:rPr lang="zh-CN" altLang="en-US" dirty="0"/>
              <a:t>箱包 销售额排名为：第 </a:t>
            </a:r>
            <a:r>
              <a:rPr lang="en-US" altLang="zh-CN" dirty="0"/>
              <a:t>5 </a:t>
            </a:r>
            <a:r>
              <a:rPr lang="zh-CN" altLang="en-US" dirty="0"/>
              <a:t>名， 与上期一样 ，环比 </a:t>
            </a:r>
            <a:r>
              <a:rPr lang="en-US" altLang="zh-CN" dirty="0"/>
              <a:t>+0.77% </a:t>
            </a:r>
            <a:r>
              <a:rPr lang="zh-CN" altLang="en-US" dirty="0"/>
              <a:t>，销售量、浏览流量、点击率、加购转化率、购买转化率排名名次下降；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/>
              <a:t>品牌</a:t>
            </a:r>
            <a:r>
              <a:rPr lang="zh-CN" altLang="en-US" dirty="0"/>
              <a:t>女鞋 销售额排名为：第 </a:t>
            </a:r>
            <a:r>
              <a:rPr lang="en-US" altLang="zh-CN" dirty="0"/>
              <a:t>125 </a:t>
            </a:r>
            <a:r>
              <a:rPr lang="zh-CN" altLang="en-US" dirty="0"/>
              <a:t>名， 上升 </a:t>
            </a:r>
            <a:r>
              <a:rPr lang="en-US" altLang="zh-CN" dirty="0"/>
              <a:t>5 </a:t>
            </a:r>
            <a:r>
              <a:rPr lang="zh-CN" altLang="en-US" dirty="0"/>
              <a:t>名次 ，环比 </a:t>
            </a:r>
            <a:r>
              <a:rPr lang="en-US" altLang="zh-CN" dirty="0"/>
              <a:t>+6.77% </a:t>
            </a:r>
            <a:r>
              <a:rPr lang="zh-CN" altLang="en-US" dirty="0"/>
              <a:t>，销售量、浏览流量、点击率、加购转化率、购买转化率排名上升；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0">
            <a:extLst>
              <a:ext uri="{FF2B5EF4-FFF2-40B4-BE49-F238E27FC236}">
                <a16:creationId xmlns:a16="http://schemas.microsoft.com/office/drawing/2014/main" id="{C2FDC7FB-F06E-4FB9-B72D-F718917827FF}"/>
              </a:ext>
            </a:extLst>
          </p:cNvPr>
          <p:cNvSpPr txBox="1"/>
          <p:nvPr/>
        </p:nvSpPr>
        <p:spPr>
          <a:xfrm>
            <a:off x="14577467" y="6094280"/>
            <a:ext cx="4124871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箱包行业</a:t>
            </a:r>
            <a:r>
              <a:rPr lang="zh-CN" altLang="en-US" dirty="0"/>
              <a:t>销售榜中（销售指数降序），共有品牌</a:t>
            </a:r>
            <a:r>
              <a:rPr lang="en-US" altLang="zh-CN" dirty="0"/>
              <a:t>20</a:t>
            </a:r>
            <a:r>
              <a:rPr lang="zh-CN" altLang="en-US" dirty="0"/>
              <a:t>款商品， 最高排在第</a:t>
            </a:r>
            <a:r>
              <a:rPr lang="en-US" altLang="zh-CN" dirty="0"/>
              <a:t>17</a:t>
            </a:r>
            <a:r>
              <a:rPr lang="zh-CN" altLang="en-US" dirty="0"/>
              <a:t>位。其中包含</a:t>
            </a:r>
            <a:r>
              <a:rPr lang="en-US" altLang="zh-CN" dirty="0"/>
              <a:t>4</a:t>
            </a:r>
            <a:r>
              <a:rPr lang="zh-CN" altLang="en-US" dirty="0"/>
              <a:t>款</a:t>
            </a:r>
            <a:r>
              <a:rPr lang="en-US" altLang="zh-CN" dirty="0"/>
              <a:t>ESS/60</a:t>
            </a:r>
            <a:r>
              <a:rPr lang="zh-CN" altLang="en-US" dirty="0"/>
              <a:t>仓调价折扣商品，其中折扣</a:t>
            </a:r>
            <a:r>
              <a:rPr lang="en-US" altLang="zh-CN" dirty="0"/>
              <a:t>TOP1</a:t>
            </a:r>
            <a:r>
              <a:rPr lang="zh-CN" altLang="en-US" dirty="0"/>
              <a:t>为唯品到色独家。女鞋虽暂无商品进入行业销售</a:t>
            </a:r>
            <a:r>
              <a:rPr lang="en-US" altLang="zh-CN" dirty="0"/>
              <a:t>TOP500</a:t>
            </a:r>
            <a:r>
              <a:rPr lang="zh-CN" altLang="en-US" dirty="0"/>
              <a:t>，但女凉鞋细分类目中有</a:t>
            </a:r>
            <a:r>
              <a:rPr lang="en-US" altLang="zh-CN" dirty="0"/>
              <a:t>10</a:t>
            </a:r>
            <a:r>
              <a:rPr lang="zh-CN" altLang="en-US" dirty="0"/>
              <a:t>款进入行业销售榜单。其中包含</a:t>
            </a:r>
            <a:r>
              <a:rPr lang="en-US" altLang="zh-CN" dirty="0"/>
              <a:t>1</a:t>
            </a:r>
            <a:r>
              <a:rPr lang="zh-CN" altLang="en-US" dirty="0"/>
              <a:t>款春季新品及</a:t>
            </a:r>
            <a:r>
              <a:rPr lang="en-US" altLang="zh-CN" dirty="0"/>
              <a:t>2</a:t>
            </a:r>
            <a:r>
              <a:rPr lang="zh-CN" altLang="en-US" dirty="0"/>
              <a:t>款</a:t>
            </a:r>
            <a:r>
              <a:rPr lang="en-US" altLang="zh-CN" dirty="0"/>
              <a:t>ESS</a:t>
            </a:r>
            <a:r>
              <a:rPr lang="zh-CN" altLang="en-US" dirty="0"/>
              <a:t>折扣凉鞋。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7CF3B7D-C602-48EB-A288-DEB8D85019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5519" y="5620898"/>
            <a:ext cx="4002823" cy="722857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D764F24C-8264-4228-9411-4DEC5C056523}"/>
              </a:ext>
            </a:extLst>
          </p:cNvPr>
          <p:cNvGrpSpPr/>
          <p:nvPr/>
        </p:nvGrpSpPr>
        <p:grpSpPr>
          <a:xfrm>
            <a:off x="6266464" y="5620898"/>
            <a:ext cx="8005645" cy="722857"/>
            <a:chOff x="6779085" y="5620898"/>
            <a:chExt cx="8005645" cy="722857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3CB83428-774A-40A4-8BC5-34629B635A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79085" y="5620898"/>
              <a:ext cx="4002823" cy="722857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C17C7BB5-FD0D-4A02-8C87-65F6AB6E5F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81907" y="5620898"/>
              <a:ext cx="4002823" cy="722857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1F43408-8F18-4C8C-ACD5-129C74E8CB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2504" y="1868415"/>
            <a:ext cx="14887575" cy="104146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41B2668-926E-459E-87F8-E32AC8E08F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2504" y="3426195"/>
            <a:ext cx="14887575" cy="104709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80FE68C-6EF5-498E-8855-90AFB4E3A1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65519" y="6379253"/>
            <a:ext cx="4002823" cy="88577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096458F0-03CA-433E-8EB8-B77D0FEC7C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65519" y="7265032"/>
            <a:ext cx="4002823" cy="89076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C95FD046-C1DA-4640-81A5-B74C02800B0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65518" y="8150811"/>
            <a:ext cx="3977620" cy="87395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8E05B850-2426-45D5-864F-1421D4BC9A3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65518" y="9024767"/>
            <a:ext cx="4000029" cy="873956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8FE94BA5-F7C3-4015-BA8E-E01638086E0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65518" y="9878194"/>
            <a:ext cx="4000025" cy="873955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E3D9DCCE-ABA0-44DC-AC0E-5745B979348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54234" y="6343755"/>
            <a:ext cx="3980399" cy="88577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97881F2A-2771-47DB-84F6-33866A493C9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54234" y="7268628"/>
            <a:ext cx="4199191" cy="882183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6AB943D6-5C06-42A5-B9F4-71C7591757B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266464" y="8150810"/>
            <a:ext cx="4000025" cy="873955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9DC87712-80BB-4D29-B727-8EA809F1E71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251439" y="9003221"/>
            <a:ext cx="3900020" cy="873954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AA0EFC61-B95D-466B-9BAD-05C2E1229E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251435" y="9868797"/>
            <a:ext cx="3806664" cy="831708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0AB5920D-8A33-4F17-A356-99EF7A308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120795" y="6343753"/>
            <a:ext cx="3914687" cy="882183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31E8A207-9AEC-49FD-BA6C-10B73EDEB05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120795" y="7209441"/>
            <a:ext cx="4099817" cy="890768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3BD0CB5B-51AE-4815-AD04-39257AEE55A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120795" y="8177868"/>
            <a:ext cx="4143934" cy="882182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DFFC9A6E-A248-4A04-8B5B-27C27909772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120795" y="9024765"/>
            <a:ext cx="4067203" cy="882182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1D27A887-CDC1-4DAD-9706-EC4C96F17C6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0120795" y="9885334"/>
            <a:ext cx="4143934" cy="905397"/>
          </a:xfrm>
          <a:prstGeom prst="rect">
            <a:avLst/>
          </a:prstGeom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id="{0DAD8E29-85CB-4354-A446-CEF420474747}"/>
              </a:ext>
            </a:extLst>
          </p:cNvPr>
          <p:cNvSpPr/>
          <p:nvPr/>
        </p:nvSpPr>
        <p:spPr>
          <a:xfrm>
            <a:off x="6291668" y="9003221"/>
            <a:ext cx="3900020" cy="85741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67D0CB86-FE27-49E0-AA03-167E3BCEFCDC}"/>
              </a:ext>
            </a:extLst>
          </p:cNvPr>
          <p:cNvSpPr/>
          <p:nvPr/>
        </p:nvSpPr>
        <p:spPr>
          <a:xfrm>
            <a:off x="2165517" y="7251547"/>
            <a:ext cx="4085917" cy="85741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6D8E7517-8FE3-4B74-91C5-9557733966BE}"/>
              </a:ext>
            </a:extLst>
          </p:cNvPr>
          <p:cNvSpPr/>
          <p:nvPr/>
        </p:nvSpPr>
        <p:spPr>
          <a:xfrm>
            <a:off x="10176663" y="8141055"/>
            <a:ext cx="4124870" cy="8739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339EF589-B102-4CDE-870B-DB561995D2C2}"/>
              </a:ext>
            </a:extLst>
          </p:cNvPr>
          <p:cNvSpPr/>
          <p:nvPr/>
        </p:nvSpPr>
        <p:spPr>
          <a:xfrm>
            <a:off x="10176663" y="9879792"/>
            <a:ext cx="4124870" cy="8739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MoNTHLY</a:t>
            </a:r>
            <a:r>
              <a:rPr lang="en-US" dirty="0"/>
              <a:t> SALES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880C9EA4-2EF3-4137-9947-132AB3CB9E76}" type="slidenum">
              <a:rPr lang="en-SG" smtClean="0"/>
              <a:t>2</a:t>
            </a:fld>
            <a:endParaRPr lang="en-S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5764E4A-45EE-4CE0-94C3-A3C22E1601FB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199" y="1402804"/>
            <a:ext cx="11737701" cy="33854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94A25C8-FA28-4E94-A993-C9C2C26A5334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349" y="5254886"/>
            <a:ext cx="13333098" cy="3378853"/>
          </a:xfrm>
          <a:prstGeom prst="rect">
            <a:avLst/>
          </a:prstGeom>
        </p:spPr>
      </p:pic>
      <p:pic>
        <p:nvPicPr>
          <p:cNvPr id="10" name="Picture 7">
            <a:extLst>
              <a:ext uri="{FF2B5EF4-FFF2-40B4-BE49-F238E27FC236}">
                <a16:creationId xmlns:a16="http://schemas.microsoft.com/office/drawing/2014/main" id="{91AB12BD-3694-4DE5-BD21-F7FD6D78329A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650" y="9100355"/>
            <a:ext cx="13114796" cy="80619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982894" y="10084918"/>
            <a:ext cx="2138680" cy="2019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50">
                <a:latin typeface="FuturaPT-Medium"/>
                <a:cs typeface="FuturaPT-Medium"/>
              </a:rPr>
              <a:t>CHARLES</a:t>
            </a:r>
            <a:r>
              <a:rPr sz="1150" spc="40">
                <a:latin typeface="FuturaPT-Medium"/>
                <a:cs typeface="FuturaPT-Medium"/>
              </a:rPr>
              <a:t> </a:t>
            </a:r>
            <a:r>
              <a:rPr sz="1150">
                <a:latin typeface="FuturaPT-Medium"/>
                <a:cs typeface="FuturaPT-Medium"/>
              </a:rPr>
              <a:t>&amp;</a:t>
            </a:r>
            <a:r>
              <a:rPr sz="1150" spc="45">
                <a:latin typeface="FuturaPT-Medium"/>
                <a:cs typeface="FuturaPT-Medium"/>
              </a:rPr>
              <a:t> </a:t>
            </a:r>
            <a:r>
              <a:rPr sz="1150">
                <a:latin typeface="FuturaPT-Medium"/>
                <a:cs typeface="FuturaPT-Medium"/>
              </a:rPr>
              <a:t>KEITH</a:t>
            </a:r>
            <a:r>
              <a:rPr sz="1150" spc="55">
                <a:latin typeface="FuturaPT-Medium"/>
                <a:cs typeface="FuturaPT-Medium"/>
              </a:rPr>
              <a:t> </a:t>
            </a:r>
            <a:r>
              <a:rPr sz="1150" spc="-10">
                <a:latin typeface="FuturaPT-Medium"/>
                <a:cs typeface="FuturaPT-Medium"/>
              </a:rPr>
              <a:t>CONFIDENTIAL</a:t>
            </a:r>
            <a:endParaRPr sz="1150">
              <a:latin typeface="FuturaPT-Medium"/>
              <a:cs typeface="FuturaPT-Medium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KPI LFL</a:t>
            </a:r>
            <a:endParaRPr lang="zh-CN" altLang="en-US" dirty="0"/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880C9EA4-2EF3-4137-9947-132AB3CB9E76}" type="slidenum">
              <a:rPr lang="en-SG" smtClean="0"/>
              <a:t>3</a:t>
            </a:fld>
            <a:endParaRPr lang="en-SG" dirty="0"/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9BD75B16-A562-4DCC-9FC7-A85B7442ADD7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551" y="1931193"/>
            <a:ext cx="13310997" cy="744696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1140460" y="1059815"/>
            <a:ext cx="8145145" cy="417195"/>
          </a:xfrm>
        </p:spPr>
        <p:txBody>
          <a:bodyPr wrap="square"/>
          <a:lstStyle/>
          <a:p>
            <a:r>
              <a:rPr lang="en-US" altLang="zh-CN" dirty="0"/>
              <a:t>Category performance</a:t>
            </a:r>
            <a:endParaRPr lang="zh-CN" altLang="en-US" dirty="0"/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17410C1B-A49A-43DF-A483-56A466CD1A1F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275" y="1611550"/>
            <a:ext cx="12041550" cy="2640997"/>
          </a:xfrm>
          <a:prstGeom prst="rect">
            <a:avLst/>
          </a:prstGeom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A8F7FA96-02EF-4398-B050-C59ACFE5C2F7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274" y="4387087"/>
            <a:ext cx="12041549" cy="2626824"/>
          </a:xfrm>
          <a:prstGeom prst="rect">
            <a:avLst/>
          </a:prstGeom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7CB644F9-6ED3-4699-A31C-8DBA05E0135C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273" y="7162624"/>
            <a:ext cx="12041548" cy="393264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1140460" y="1059815"/>
            <a:ext cx="8145145" cy="417195"/>
          </a:xfrm>
        </p:spPr>
        <p:txBody>
          <a:bodyPr wrap="square"/>
          <a:lstStyle/>
          <a:p>
            <a:r>
              <a:rPr lang="en-US" altLang="zh-CN" dirty="0"/>
              <a:t>Category performance-BAGS</a:t>
            </a:r>
            <a:endParaRPr lang="zh-CN" altLang="en-US" dirty="0"/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CFE0303F-AEA9-46A4-A319-9E35E7223D4C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022" y="2230438"/>
            <a:ext cx="13882053" cy="3010242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3CFC4F2A-BDCB-4579-AAA8-B4C812C76829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022" y="5470467"/>
            <a:ext cx="13882053" cy="4779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644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1140460" y="1059815"/>
            <a:ext cx="8145145" cy="417195"/>
          </a:xfrm>
        </p:spPr>
        <p:txBody>
          <a:bodyPr wrap="square"/>
          <a:lstStyle/>
          <a:p>
            <a:r>
              <a:rPr lang="en-US" altLang="zh-CN" dirty="0"/>
              <a:t>Category performance-SHOES</a:t>
            </a:r>
            <a:endParaRPr lang="zh-CN" alt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A197CB0-C9B1-4C1E-B25C-7CE62273C9F9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999" y="2148481"/>
            <a:ext cx="14374101" cy="3147817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7A3C0392-1ABB-4D5A-B9CD-5C77E617D2DB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999" y="5549899"/>
            <a:ext cx="14374101" cy="493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033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1140460" y="1059815"/>
            <a:ext cx="6919595" cy="478790"/>
          </a:xfrm>
        </p:spPr>
        <p:txBody>
          <a:bodyPr>
            <a:noAutofit/>
          </a:bodyPr>
          <a:lstStyle/>
          <a:p>
            <a:r>
              <a:rPr lang="en-US" altLang="zh-CN" dirty="0" err="1"/>
              <a:t>Regular&amp;discount</a:t>
            </a:r>
            <a:endParaRPr lang="zh-CN" alt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C5417A61-CB64-439C-AB1C-692FD670940F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179" y="2002472"/>
            <a:ext cx="15061741" cy="824706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subcategory</a:t>
            </a:r>
            <a:endParaRPr lang="zh-CN" altLang="en-US" dirty="0"/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7E88E6C1-35E5-4C03-B8F4-84A079FB94EB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899" y="1487670"/>
            <a:ext cx="11992301" cy="92851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TOP PRODUCTS-bags</a:t>
            </a:r>
            <a:endParaRPr lang="zh-CN" altLang="en-US" dirty="0"/>
          </a:p>
        </p:txBody>
      </p:sp>
      <p:sp>
        <p:nvSpPr>
          <p:cNvPr id="32" name="TextBox 5">
            <a:extLst>
              <a:ext uri="{FF2B5EF4-FFF2-40B4-BE49-F238E27FC236}">
                <a16:creationId xmlns:a16="http://schemas.microsoft.com/office/drawing/2014/main" id="{F19A2297-ADEB-4543-BFA8-695040C71FE2}"/>
              </a:ext>
            </a:extLst>
          </p:cNvPr>
          <p:cNvSpPr txBox="1"/>
          <p:nvPr/>
        </p:nvSpPr>
        <p:spPr>
          <a:xfrm>
            <a:off x="623405" y="9672629"/>
            <a:ext cx="15804213" cy="1116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月流水销量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TOP10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包款断层现象较为明显，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鳄鱼纹凯莉包带来更多销售贡献，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TOP2-10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销量则均低于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件；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头部包款正价占比提高，仅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TOP6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及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TOP10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为折扣款，且仅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TOP6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为店铺独家商品，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TOP10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仓调价单品。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ESS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及独家热度有所减退；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9D4F1F24-0EE1-4C70-B952-E54B4F5D51A7}"/>
              </a:ext>
            </a:extLst>
          </p:cNvPr>
          <p:cNvSpPr/>
          <p:nvPr/>
        </p:nvSpPr>
        <p:spPr>
          <a:xfrm>
            <a:off x="16942366" y="8263844"/>
            <a:ext cx="2245931" cy="1614354"/>
          </a:xfrm>
          <a:prstGeom prst="rect">
            <a:avLst/>
          </a:prstGeom>
          <a:noFill/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789B8953-4873-4E8C-8EA8-522F6E372A6A}"/>
              </a:ext>
            </a:extLst>
          </p:cNvPr>
          <p:cNvSpPr/>
          <p:nvPr/>
        </p:nvSpPr>
        <p:spPr>
          <a:xfrm>
            <a:off x="16942365" y="1900066"/>
            <a:ext cx="2245931" cy="1614354"/>
          </a:xfrm>
          <a:prstGeom prst="rect">
            <a:avLst/>
          </a:prstGeom>
          <a:noFill/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84994937-2198-4904-A89B-ECC0790C3F19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161" y="1926820"/>
            <a:ext cx="13134480" cy="7460067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645CE483-2B91-4D2C-9A3E-5CBDC8BE0266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4009" y="1926821"/>
            <a:ext cx="2245931" cy="1587600"/>
          </a:xfrm>
          <a:prstGeom prst="rect">
            <a:avLst/>
          </a:prstGeom>
        </p:spPr>
      </p:pic>
      <p:pic>
        <p:nvPicPr>
          <p:cNvPr id="10" name="Picture 18">
            <a:extLst>
              <a:ext uri="{FF2B5EF4-FFF2-40B4-BE49-F238E27FC236}">
                <a16:creationId xmlns:a16="http://schemas.microsoft.com/office/drawing/2014/main" id="{DDCBDD5F-0735-4C9B-B93F-D3DBE2216086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6006" y="1926820"/>
            <a:ext cx="2245931" cy="1587600"/>
          </a:xfrm>
          <a:prstGeom prst="rect">
            <a:avLst/>
          </a:prstGeom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id="{AA28D611-4403-412C-94BE-CE511A603DA3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4009" y="3469265"/>
            <a:ext cx="2245931" cy="1587600"/>
          </a:xfrm>
          <a:prstGeom prst="rect">
            <a:avLst/>
          </a:prstGeom>
        </p:spPr>
      </p:pic>
      <p:pic>
        <p:nvPicPr>
          <p:cNvPr id="17" name="Picture 10">
            <a:extLst>
              <a:ext uri="{FF2B5EF4-FFF2-40B4-BE49-F238E27FC236}">
                <a16:creationId xmlns:a16="http://schemas.microsoft.com/office/drawing/2014/main" id="{EC685689-D225-48A8-BCB7-4085018BE4E7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6006" y="3512342"/>
            <a:ext cx="2245931" cy="1497287"/>
          </a:xfrm>
          <a:prstGeom prst="rect">
            <a:avLst/>
          </a:prstGeom>
        </p:spPr>
      </p:pic>
      <p:pic>
        <p:nvPicPr>
          <p:cNvPr id="20" name="Picture 14">
            <a:extLst>
              <a:ext uri="{FF2B5EF4-FFF2-40B4-BE49-F238E27FC236}">
                <a16:creationId xmlns:a16="http://schemas.microsoft.com/office/drawing/2014/main" id="{73F44DB0-FBEC-47F7-B543-3B4F8C779EAB}"/>
              </a:ext>
            </a:extLst>
          </p:cNvPr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4009" y="5088644"/>
            <a:ext cx="2245931" cy="1587600"/>
          </a:xfrm>
          <a:prstGeom prst="rect">
            <a:avLst/>
          </a:prstGeom>
        </p:spPr>
      </p:pic>
      <p:pic>
        <p:nvPicPr>
          <p:cNvPr id="22" name="Picture 12">
            <a:extLst>
              <a:ext uri="{FF2B5EF4-FFF2-40B4-BE49-F238E27FC236}">
                <a16:creationId xmlns:a16="http://schemas.microsoft.com/office/drawing/2014/main" id="{B9707FB0-7089-4888-94CE-BF4C351BAABF}"/>
              </a:ext>
            </a:extLst>
          </p:cNvPr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6006" y="5088644"/>
            <a:ext cx="2245931" cy="1587600"/>
          </a:xfrm>
          <a:prstGeom prst="rect">
            <a:avLst/>
          </a:prstGeom>
        </p:spPr>
      </p:pic>
      <p:pic>
        <p:nvPicPr>
          <p:cNvPr id="26" name="Picture 8">
            <a:extLst>
              <a:ext uri="{FF2B5EF4-FFF2-40B4-BE49-F238E27FC236}">
                <a16:creationId xmlns:a16="http://schemas.microsoft.com/office/drawing/2014/main" id="{8374967B-4DA8-4957-AC96-B7D3F6F19030}"/>
              </a:ext>
            </a:extLst>
          </p:cNvPr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4011" y="6689621"/>
            <a:ext cx="2245931" cy="1587600"/>
          </a:xfrm>
          <a:prstGeom prst="rect">
            <a:avLst/>
          </a:prstGeom>
        </p:spPr>
      </p:pic>
      <p:pic>
        <p:nvPicPr>
          <p:cNvPr id="29" name="Picture 8">
            <a:extLst>
              <a:ext uri="{FF2B5EF4-FFF2-40B4-BE49-F238E27FC236}">
                <a16:creationId xmlns:a16="http://schemas.microsoft.com/office/drawing/2014/main" id="{83D4148B-B7B9-40C4-937F-3F63B7801EA1}"/>
              </a:ext>
            </a:extLst>
          </p:cNvPr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6006" y="6676244"/>
            <a:ext cx="2245931" cy="1587600"/>
          </a:xfrm>
          <a:prstGeom prst="rect">
            <a:avLst/>
          </a:prstGeom>
        </p:spPr>
      </p:pic>
      <p:pic>
        <p:nvPicPr>
          <p:cNvPr id="34" name="Picture 6">
            <a:extLst>
              <a:ext uri="{FF2B5EF4-FFF2-40B4-BE49-F238E27FC236}">
                <a16:creationId xmlns:a16="http://schemas.microsoft.com/office/drawing/2014/main" id="{55742257-0EA5-48D9-A2D4-BD92F7A41B83}"/>
              </a:ext>
            </a:extLst>
          </p:cNvPr>
          <p:cNvPicPr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0371" y="8290598"/>
            <a:ext cx="2245931" cy="1587600"/>
          </a:xfrm>
          <a:prstGeom prst="rect">
            <a:avLst/>
          </a:prstGeom>
        </p:spPr>
      </p:pic>
      <p:pic>
        <p:nvPicPr>
          <p:cNvPr id="37" name="Picture 10">
            <a:extLst>
              <a:ext uri="{FF2B5EF4-FFF2-40B4-BE49-F238E27FC236}">
                <a16:creationId xmlns:a16="http://schemas.microsoft.com/office/drawing/2014/main" id="{4C89727D-879A-47EE-A774-FC23DB54E449}"/>
              </a:ext>
            </a:extLst>
          </p:cNvPr>
          <p:cNvPicPr>
            <a:picLocks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6006" y="8290598"/>
            <a:ext cx="2245931" cy="15876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f056be8-1f91-40b0-b9fd-5efc3081d0a8">
      <Terms xmlns="http://schemas.microsoft.com/office/infopath/2007/PartnerControls"/>
    </lcf76f155ced4ddcb4097134ff3c332f>
    <TaxCatchAll xmlns="6f452751-36fa-4bb6-9dad-4b34b523004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2FCB5A6F4D0914BBB1B4D9CB6875712" ma:contentTypeVersion="16" ma:contentTypeDescription="Create a new document." ma:contentTypeScope="" ma:versionID="837a6b05e1852a52dd68aa9c591b1fa2">
  <xsd:schema xmlns:xsd="http://www.w3.org/2001/XMLSchema" xmlns:xs="http://www.w3.org/2001/XMLSchema" xmlns:p="http://schemas.microsoft.com/office/2006/metadata/properties" xmlns:ns2="af056be8-1f91-40b0-b9fd-5efc3081d0a8" xmlns:ns3="6f452751-36fa-4bb6-9dad-4b34b5230041" targetNamespace="http://schemas.microsoft.com/office/2006/metadata/properties" ma:root="true" ma:fieldsID="52eef478cfddbcf66354788a7a027c5e" ns2:_="" ns3:_="">
    <xsd:import namespace="af056be8-1f91-40b0-b9fd-5efc3081d0a8"/>
    <xsd:import namespace="6f452751-36fa-4bb6-9dad-4b34b523004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056be8-1f91-40b0-b9fd-5efc3081d0a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1bfb18e-b4a7-490a-b807-d6d66d1b86b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452751-36fa-4bb6-9dad-4b34b5230041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2daf8ce9-3dad-418e-b055-7c1d0c4e110f}" ma:internalName="TaxCatchAll" ma:showField="CatchAllData" ma:web="6f452751-36fa-4bb6-9dad-4b34b523004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C913FED-865B-4178-8DD4-AA8FA68CF789}">
  <ds:schemaRefs>
    <ds:schemaRef ds:uri="12e3d7c3-5590-4201-8ec9-e705f8564a3f"/>
    <ds:schemaRef ds:uri="79ae046a-146a-4f74-933e-fa41f7030882"/>
    <ds:schemaRef ds:uri="http://schemas.microsoft.com/office/2006/metadata/properties"/>
    <ds:schemaRef ds:uri="http://schemas.microsoft.com/office/infopath/2007/PartnerControls"/>
    <ds:schemaRef ds:uri="af056be8-1f91-40b0-b9fd-5efc3081d0a8"/>
    <ds:schemaRef ds:uri="6f452751-36fa-4bb6-9dad-4b34b5230041"/>
  </ds:schemaRefs>
</ds:datastoreItem>
</file>

<file path=customXml/itemProps2.xml><?xml version="1.0" encoding="utf-8"?>
<ds:datastoreItem xmlns:ds="http://schemas.openxmlformats.org/officeDocument/2006/customXml" ds:itemID="{BC5DA20D-3AE1-445C-9248-489174BFE0F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967FE32-ECD3-4647-B8BD-7E4403CA2C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056be8-1f91-40b0-b9fd-5efc3081d0a8"/>
    <ds:schemaRef ds:uri="6f452751-36fa-4bb6-9dad-4b34b52300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1102694-da46-42b1-8eab-608c2550e73b}" enabled="0" method="" siteId="{91102694-da46-42b1-8eab-608c2550e73b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29080</TotalTime>
  <Words>2349</Words>
  <Application>Microsoft Office PowerPoint</Application>
  <PresentationFormat>自定义</PresentationFormat>
  <Paragraphs>445</Paragraphs>
  <Slides>20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Futura PT Bold</vt:lpstr>
      <vt:lpstr>Futura PT Book</vt:lpstr>
      <vt:lpstr>Futura PT Medium</vt:lpstr>
      <vt:lpstr>FuturaPT-Book</vt:lpstr>
      <vt:lpstr>FuturaPT-Medium</vt:lpstr>
      <vt:lpstr>微软雅黑</vt:lpstr>
      <vt:lpstr>Arial</vt:lpstr>
      <vt:lpstr>Calibri</vt:lpstr>
      <vt:lpstr>Wingdings</vt:lpstr>
      <vt:lpstr>Office Theme</vt:lpstr>
      <vt:lpstr>PowerPoint 演示文稿</vt:lpstr>
      <vt:lpstr>MoNTHLY SALES</vt:lpstr>
      <vt:lpstr>KPI LFL</vt:lpstr>
      <vt:lpstr>Category performance</vt:lpstr>
      <vt:lpstr>Category performance-BAGS</vt:lpstr>
      <vt:lpstr>Category performance-SHOES</vt:lpstr>
      <vt:lpstr>Regular&amp;discount</vt:lpstr>
      <vt:lpstr>subcategory</vt:lpstr>
      <vt:lpstr>TOP PRODUCTS-bags</vt:lpstr>
      <vt:lpstr>TOP PRODUCTS-shoes</vt:lpstr>
      <vt:lpstr>Campaign-年货节</vt:lpstr>
      <vt:lpstr>Uv LFL</vt:lpstr>
      <vt:lpstr>60 WAREHOUSE</vt:lpstr>
      <vt:lpstr>LIVEstream</vt:lpstr>
      <vt:lpstr>LIVEstream</vt:lpstr>
      <vt:lpstr>OTD</vt:lpstr>
      <vt:lpstr>Membership</vt:lpstr>
      <vt:lpstr>return</vt:lpstr>
      <vt:lpstr>rank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wangqingyu</dc:creator>
  <cp:lastModifiedBy>changjiatao</cp:lastModifiedBy>
  <cp:revision>221</cp:revision>
  <dcterms:created xsi:type="dcterms:W3CDTF">2023-10-27T09:43:31Z</dcterms:created>
  <dcterms:modified xsi:type="dcterms:W3CDTF">2026-04-28T02:17:50Z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2023-10-20T00:00:00Z</vt:filetime>
  </property>
  <property fmtid="{D5CDD505-2E9C-101B-9397-08002B2CF9AE}" pid="3" name="Creator">
    <vt:lpwstr>Adobe InDesign 18.1 (Macintosh)</vt:lpwstr>
  </property>
  <property fmtid="{D5CDD505-2E9C-101B-9397-08002B2CF9AE}" pid="4" name="LastSaved">
    <vt:filetime>2023-10-27T00:00:00Z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0x010100B2FCB5A6F4D0914BBB1B4D9CB6875712</vt:lpwstr>
  </property>
  <property fmtid="{D5CDD505-2E9C-101B-9397-08002B2CF9AE}" pid="7" name="MediaServiceImageTags">
    <vt:lpwstr/>
  </property>
</Properties>
</file>