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283" r:id="rId6"/>
    <p:sldId id="284" r:id="rId7"/>
    <p:sldId id="285" r:id="rId8"/>
    <p:sldId id="303" r:id="rId9"/>
    <p:sldId id="304" r:id="rId10"/>
    <p:sldId id="291" r:id="rId11"/>
    <p:sldId id="292" r:id="rId12"/>
    <p:sldId id="301" r:id="rId13"/>
    <p:sldId id="305" r:id="rId14"/>
    <p:sldId id="299" r:id="rId15"/>
    <p:sldId id="297" r:id="rId16"/>
    <p:sldId id="308" r:id="rId17"/>
    <p:sldId id="307" r:id="rId18"/>
    <p:sldId id="313" r:id="rId19"/>
    <p:sldId id="309" r:id="rId20"/>
    <p:sldId id="298" r:id="rId21"/>
    <p:sldId id="306" r:id="rId22"/>
    <p:sldId id="302" r:id="rId23"/>
    <p:sldId id="265" r:id="rId24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1997" userDrawn="1">
          <p15:clr>
            <a:srgbClr val="A4A3A4"/>
          </p15:clr>
        </p15:guide>
        <p15:guide id="2" pos="7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cius WANG" initials="LW" lastIdx="1" clrIdx="0">
    <p:extLst>
      <p:ext uri="{19B8F6BF-5375-455C-9EA6-DF929625EA0E}">
        <p15:presenceInfo xmlns:p15="http://schemas.microsoft.com/office/powerpoint/2012/main" userId="S::lucius.wang@charleskeith.com::7f04404c-19f1-4dae-9845-09d08415911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797EF5"/>
    <a:srgbClr val="F8A0DC"/>
    <a:srgbClr val="FF33CC"/>
    <a:srgbClr val="CC00CC"/>
    <a:srgbClr val="E3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77803" autoAdjust="0"/>
  </p:normalViewPr>
  <p:slideViewPr>
    <p:cSldViewPr snapToGrid="0">
      <p:cViewPr varScale="1">
        <p:scale>
          <a:sx n="37" d="100"/>
          <a:sy n="37" d="100"/>
        </p:scale>
        <p:origin x="844" y="36"/>
      </p:cViewPr>
      <p:guideLst>
        <p:guide orient="horz" pos="1997"/>
        <p:guide pos="7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134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title>
      <c:tx>
        <c:rich>
          <a:bodyPr/>
          <a:lstStyle/>
          <a:p>
            <a:r>
              <a:t>Organic Traffic LFL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 Organic Traffic</c:v>
                </c:pt>
              </c:strCache>
            </c:strRef>
          </c:tx>
          <c:cat>
            <c:strRef>
              <c:f>Sheet1!$A$2:$A$31</c:f>
              <c:strCache>
                <c:ptCount val="30"/>
                <c:pt idx="0">
                  <c:v>4-1</c:v>
                </c:pt>
                <c:pt idx="7">
                  <c:v>4-8</c:v>
                </c:pt>
                <c:pt idx="15">
                  <c:v>4-16</c:v>
                </c:pt>
                <c:pt idx="22">
                  <c:v>4-23</c:v>
                </c:pt>
                <c:pt idx="29">
                  <c:v>4-30</c:v>
                </c:pt>
              </c:strCache>
            </c:strRef>
          </c:cat>
          <c:val>
            <c:numRef>
              <c:f>Sheet1!$B$2:$B$31</c:f>
              <c:numCache>
                <c:formatCode>General</c:formatCode>
                <c:ptCount val="30"/>
                <c:pt idx="0">
                  <c:v>37358</c:v>
                </c:pt>
                <c:pt idx="1">
                  <c:v>34694</c:v>
                </c:pt>
                <c:pt idx="2">
                  <c:v>33431</c:v>
                </c:pt>
                <c:pt idx="3">
                  <c:v>35733</c:v>
                </c:pt>
                <c:pt idx="4">
                  <c:v>38366</c:v>
                </c:pt>
                <c:pt idx="5">
                  <c:v>40646</c:v>
                </c:pt>
                <c:pt idx="6">
                  <c:v>36726</c:v>
                </c:pt>
                <c:pt idx="7">
                  <c:v>32023</c:v>
                </c:pt>
                <c:pt idx="8">
                  <c:v>30508</c:v>
                </c:pt>
                <c:pt idx="9">
                  <c:v>34127</c:v>
                </c:pt>
                <c:pt idx="10">
                  <c:v>34974</c:v>
                </c:pt>
                <c:pt idx="11">
                  <c:v>37636</c:v>
                </c:pt>
                <c:pt idx="12">
                  <c:v>35149</c:v>
                </c:pt>
                <c:pt idx="13">
                  <c:v>34929</c:v>
                </c:pt>
                <c:pt idx="14">
                  <c:v>38146</c:v>
                </c:pt>
                <c:pt idx="15">
                  <c:v>43096</c:v>
                </c:pt>
                <c:pt idx="16">
                  <c:v>39980</c:v>
                </c:pt>
                <c:pt idx="17">
                  <c:v>43713</c:v>
                </c:pt>
                <c:pt idx="18">
                  <c:v>47829</c:v>
                </c:pt>
                <c:pt idx="19">
                  <c:v>40843</c:v>
                </c:pt>
                <c:pt idx="20">
                  <c:v>40569</c:v>
                </c:pt>
                <c:pt idx="21">
                  <c:v>37067</c:v>
                </c:pt>
                <c:pt idx="22">
                  <c:v>34549</c:v>
                </c:pt>
                <c:pt idx="23">
                  <c:v>30641</c:v>
                </c:pt>
                <c:pt idx="24">
                  <c:v>33982</c:v>
                </c:pt>
                <c:pt idx="25">
                  <c:v>37630</c:v>
                </c:pt>
                <c:pt idx="26">
                  <c:v>34208</c:v>
                </c:pt>
                <c:pt idx="27">
                  <c:v>30888</c:v>
                </c:pt>
                <c:pt idx="28">
                  <c:v>29609</c:v>
                </c:pt>
                <c:pt idx="29">
                  <c:v>27151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437-438C-82D1-E95EC39A801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 Organic Traffic</c:v>
                </c:pt>
              </c:strCache>
            </c:strRef>
          </c:tx>
          <c:cat>
            <c:strRef>
              <c:f>Sheet1!$A$2:$A$31</c:f>
              <c:strCache>
                <c:ptCount val="30"/>
                <c:pt idx="0">
                  <c:v>4-1</c:v>
                </c:pt>
                <c:pt idx="7">
                  <c:v>4-8</c:v>
                </c:pt>
                <c:pt idx="15">
                  <c:v>4-16</c:v>
                </c:pt>
                <c:pt idx="22">
                  <c:v>4-23</c:v>
                </c:pt>
                <c:pt idx="29">
                  <c:v>4-30</c:v>
                </c:pt>
              </c:strCache>
            </c:strRef>
          </c:cat>
          <c:val>
            <c:numRef>
              <c:f>Sheet1!$C$2:$C$31</c:f>
              <c:numCache>
                <c:formatCode>General</c:formatCode>
                <c:ptCount val="30"/>
                <c:pt idx="0">
                  <c:v>27937</c:v>
                </c:pt>
                <c:pt idx="1">
                  <c:v>25352</c:v>
                </c:pt>
                <c:pt idx="2">
                  <c:v>25998</c:v>
                </c:pt>
                <c:pt idx="3">
                  <c:v>27515</c:v>
                </c:pt>
                <c:pt idx="4">
                  <c:v>29006</c:v>
                </c:pt>
                <c:pt idx="5">
                  <c:v>31098</c:v>
                </c:pt>
                <c:pt idx="6">
                  <c:v>28540</c:v>
                </c:pt>
                <c:pt idx="7">
                  <c:v>29317</c:v>
                </c:pt>
                <c:pt idx="8">
                  <c:v>29637</c:v>
                </c:pt>
                <c:pt idx="9">
                  <c:v>28985</c:v>
                </c:pt>
                <c:pt idx="10">
                  <c:v>26068</c:v>
                </c:pt>
                <c:pt idx="11">
                  <c:v>29410</c:v>
                </c:pt>
                <c:pt idx="12">
                  <c:v>27274</c:v>
                </c:pt>
                <c:pt idx="13">
                  <c:v>27516</c:v>
                </c:pt>
                <c:pt idx="14">
                  <c:v>29915</c:v>
                </c:pt>
                <c:pt idx="15">
                  <c:v>39330</c:v>
                </c:pt>
                <c:pt idx="16">
                  <c:v>40532</c:v>
                </c:pt>
                <c:pt idx="17">
                  <c:v>38174</c:v>
                </c:pt>
                <c:pt idx="18">
                  <c:v>41226</c:v>
                </c:pt>
                <c:pt idx="19">
                  <c:v>39983</c:v>
                </c:pt>
                <c:pt idx="20">
                  <c:v>38179</c:v>
                </c:pt>
                <c:pt idx="21">
                  <c:v>34132</c:v>
                </c:pt>
                <c:pt idx="22">
                  <c:v>34595</c:v>
                </c:pt>
                <c:pt idx="23">
                  <c:v>34917</c:v>
                </c:pt>
                <c:pt idx="24">
                  <c:v>34115</c:v>
                </c:pt>
                <c:pt idx="25">
                  <c:v>35456</c:v>
                </c:pt>
                <c:pt idx="26">
                  <c:v>37296</c:v>
                </c:pt>
                <c:pt idx="27">
                  <c:v>35162</c:v>
                </c:pt>
                <c:pt idx="28">
                  <c:v>34544</c:v>
                </c:pt>
                <c:pt idx="29">
                  <c:v>32754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437-438C-82D1-E95EC39A80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LFL</c:v>
                </c:pt>
              </c:strCache>
            </c:strRef>
          </c:tx>
          <c:cat>
            <c:strRef>
              <c:f>Sheet1!$A$2:$A$31</c:f>
              <c:strCache>
                <c:ptCount val="30"/>
                <c:pt idx="0">
                  <c:v>4-1</c:v>
                </c:pt>
                <c:pt idx="7">
                  <c:v>4-8</c:v>
                </c:pt>
                <c:pt idx="15">
                  <c:v>4-16</c:v>
                </c:pt>
                <c:pt idx="22">
                  <c:v>4-23</c:v>
                </c:pt>
                <c:pt idx="29">
                  <c:v>4-30</c:v>
                </c:pt>
              </c:strCache>
            </c:strRef>
          </c:cat>
          <c:val>
            <c:numRef>
              <c:f>Sheet1!$D$2:$D$31</c:f>
              <c:numCache>
                <c:formatCode>General</c:formatCode>
                <c:ptCount val="30"/>
                <c:pt idx="0">
                  <c:v>33.72</c:v>
                </c:pt>
                <c:pt idx="1">
                  <c:v>36.85</c:v>
                </c:pt>
                <c:pt idx="2">
                  <c:v>28.59</c:v>
                </c:pt>
                <c:pt idx="3">
                  <c:v>29.87</c:v>
                </c:pt>
                <c:pt idx="4">
                  <c:v>32.270000000000003</c:v>
                </c:pt>
                <c:pt idx="5">
                  <c:v>30.7</c:v>
                </c:pt>
                <c:pt idx="6">
                  <c:v>28.68</c:v>
                </c:pt>
                <c:pt idx="7">
                  <c:v>9.23</c:v>
                </c:pt>
                <c:pt idx="8">
                  <c:v>2.94</c:v>
                </c:pt>
                <c:pt idx="9">
                  <c:v>17.739999999999998</c:v>
                </c:pt>
                <c:pt idx="10">
                  <c:v>34.159999999999997</c:v>
                </c:pt>
                <c:pt idx="11">
                  <c:v>27.97</c:v>
                </c:pt>
                <c:pt idx="12">
                  <c:v>28.87</c:v>
                </c:pt>
                <c:pt idx="13">
                  <c:v>26.94</c:v>
                </c:pt>
                <c:pt idx="14">
                  <c:v>27.51</c:v>
                </c:pt>
                <c:pt idx="15">
                  <c:v>9.58</c:v>
                </c:pt>
                <c:pt idx="16">
                  <c:v>-1.36</c:v>
                </c:pt>
                <c:pt idx="17">
                  <c:v>14.51</c:v>
                </c:pt>
                <c:pt idx="18">
                  <c:v>16.02</c:v>
                </c:pt>
                <c:pt idx="19">
                  <c:v>2.15</c:v>
                </c:pt>
                <c:pt idx="20">
                  <c:v>6.26</c:v>
                </c:pt>
                <c:pt idx="21">
                  <c:v>8.6</c:v>
                </c:pt>
                <c:pt idx="22">
                  <c:v>-0.13</c:v>
                </c:pt>
                <c:pt idx="23">
                  <c:v>-12.25</c:v>
                </c:pt>
                <c:pt idx="24">
                  <c:v>-0.39</c:v>
                </c:pt>
                <c:pt idx="25">
                  <c:v>6.13</c:v>
                </c:pt>
                <c:pt idx="26">
                  <c:v>-8.2799999999999994</c:v>
                </c:pt>
                <c:pt idx="27">
                  <c:v>-12.16</c:v>
                </c:pt>
                <c:pt idx="28">
                  <c:v>-14.29</c:v>
                </c:pt>
                <c:pt idx="29">
                  <c:v>-17.11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437-438C-82D1-E95EC39A80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>
          <c:orientation val="minMax"/>
          <c:max val="50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118791784"/>
        <c:crosses val="autoZero"/>
        <c:crossBetween val="between"/>
        <c:majorUnit val="5000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title>
      <c:tx>
        <c:rich>
          <a:bodyPr/>
          <a:lstStyle/>
          <a:p>
            <a:r>
              <a:t>L3 Tail Share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Share</c:v>
                </c:pt>
              </c:strCache>
            </c:strRef>
          </c:tx>
          <c:invertIfNegative val="1"/>
          <c:cat>
            <c:strRef>
              <c:f>Sheet1!$A$2:$A$7</c:f>
              <c:strCache>
                <c:ptCount val="6"/>
                <c:pt idx="0">
                  <c:v>女单鞋</c:v>
                </c:pt>
                <c:pt idx="1">
                  <c:v>钱包</c:v>
                </c:pt>
                <c:pt idx="2">
                  <c:v>女拖鞋</c:v>
                </c:pt>
                <c:pt idx="3">
                  <c:v>手拿包</c:v>
                </c:pt>
                <c:pt idx="4">
                  <c:v>手链</c:v>
                </c:pt>
                <c:pt idx="5">
                  <c:v>挂件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3.9552880481513328E-2</c:v>
                </c:pt>
                <c:pt idx="1">
                  <c:v>2.7944969905417026E-2</c:v>
                </c:pt>
                <c:pt idx="2">
                  <c:v>2.4505588993981083E-2</c:v>
                </c:pt>
                <c:pt idx="3">
                  <c:v>1.0318142734307825E-2</c:v>
                </c:pt>
                <c:pt idx="4">
                  <c:v>5.5889939810834051E-3</c:v>
                </c:pt>
                <c:pt idx="5">
                  <c:v>5.5889939810834051E-3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31-4F1E-BA57-F2AE7858BE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orientation val="minMax"/>
          <c:max val="0.2"/>
          <c:min val="0"/>
        </c:scaling>
        <c:delete val="0"/>
        <c:axPos val="b"/>
        <c:majorGridlines/>
        <c:numFmt formatCode="0%" sourceLinked="0"/>
        <c:majorTickMark val="out"/>
        <c:minorTickMark val="none"/>
        <c:tickLblPos val="nextTo"/>
        <c:crossAx val="-2068027336"/>
        <c:crosses val="autoZero"/>
        <c:crossBetween val="between"/>
        <c:majorUnit val="0.05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129925366714386E-2"/>
          <c:y val="6.3271531017477484E-2"/>
          <c:w val="0.92444682737468542"/>
          <c:h val="0.8568901315209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Investment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cat>
          <c:val>
            <c:numRef>
              <c:f>Sheet1!$B$2</c:f>
              <c:numCache>
                <c:formatCode>#,##0.00</c:formatCode>
                <c:ptCount val="1"/>
                <c:pt idx="0">
                  <c:v>20767.030000000002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D3-41FF-9AD1-3F718B9870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Return</c:v>
                </c:pt>
              </c:strCache>
            </c:strRef>
          </c:tx>
          <c:spPr>
            <a:solidFill>
              <a:srgbClr val="F8A0DC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cat>
          <c:val>
            <c:numRef>
              <c:f>Sheet1!$C$2</c:f>
              <c:numCache>
                <c:formatCode>#,##0.00</c:formatCode>
                <c:ptCount val="1"/>
                <c:pt idx="0">
                  <c:v>434199.27999999997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D3-41FF-9AD1-3F718B98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02250560"/>
        <c:axId val="998862144"/>
      </c:bar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ROI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25400">
                <a:solidFill>
                  <a:srgbClr val="CC00CC"/>
                </a:solidFill>
              </a:ln>
              <a:effectLst/>
            </c:spPr>
          </c:marker>
          <c:xVal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xVal>
          <c:yVal>
            <c:numRef>
              <c:f>Sheet1!$D$2</c:f>
              <c:numCache>
                <c:formatCode>0.0</c:formatCode>
                <c:ptCount val="1"/>
                <c:pt idx="0">
                  <c:v>20.908106744199817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2D3-41FF-9AD1-3F718B98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9349760"/>
        <c:axId val="1028207536"/>
      </c:scatterChart>
      <c:catAx>
        <c:axId val="100225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8862144"/>
        <c:crosses val="autoZero"/>
        <c:auto val="1"/>
        <c:lblAlgn val="ctr"/>
        <c:lblOffset val="100"/>
        <c:noMultiLvlLbl val="0"/>
      </c:catAx>
      <c:valAx>
        <c:axId val="998862144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002250560"/>
        <c:crosses val="autoZero"/>
        <c:crossBetween val="between"/>
      </c:valAx>
      <c:valAx>
        <c:axId val="1028207536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9349760"/>
        <c:crosses val="max"/>
        <c:crossBetween val="midCat"/>
      </c:valAx>
      <c:valAx>
        <c:axId val="9293497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282075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title>
      <c:tx>
        <c:rich>
          <a:bodyPr/>
          <a:lstStyle/>
          <a:p>
            <a:r>
              <a:t>Paid Traffic LFL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 Paid Traffic</c:v>
                </c:pt>
              </c:strCache>
            </c:strRef>
          </c:tx>
          <c:cat>
            <c:strRef>
              <c:f>Sheet1!$A$2:$A$31</c:f>
              <c:strCache>
                <c:ptCount val="30"/>
                <c:pt idx="0">
                  <c:v>4-1</c:v>
                </c:pt>
                <c:pt idx="7">
                  <c:v>4-8</c:v>
                </c:pt>
                <c:pt idx="15">
                  <c:v>4-16</c:v>
                </c:pt>
                <c:pt idx="22">
                  <c:v>4-23</c:v>
                </c:pt>
                <c:pt idx="29">
                  <c:v>4-30</c:v>
                </c:pt>
              </c:strCache>
            </c:strRef>
          </c:cat>
          <c:val>
            <c:numRef>
              <c:f>Sheet1!$B$2:$B$31</c:f>
              <c:numCache>
                <c:formatCode>General</c:formatCode>
                <c:ptCount val="30"/>
                <c:pt idx="0">
                  <c:v>4894</c:v>
                </c:pt>
                <c:pt idx="1">
                  <c:v>3250</c:v>
                </c:pt>
                <c:pt idx="2">
                  <c:v>2679</c:v>
                </c:pt>
                <c:pt idx="3">
                  <c:v>2521</c:v>
                </c:pt>
                <c:pt idx="4">
                  <c:v>1664</c:v>
                </c:pt>
                <c:pt idx="5">
                  <c:v>259</c:v>
                </c:pt>
                <c:pt idx="6">
                  <c:v>2610</c:v>
                </c:pt>
                <c:pt idx="7">
                  <c:v>3919</c:v>
                </c:pt>
                <c:pt idx="8">
                  <c:v>3418</c:v>
                </c:pt>
                <c:pt idx="9">
                  <c:v>3809</c:v>
                </c:pt>
                <c:pt idx="10">
                  <c:v>4522</c:v>
                </c:pt>
                <c:pt idx="11">
                  <c:v>3593</c:v>
                </c:pt>
                <c:pt idx="12">
                  <c:v>4858</c:v>
                </c:pt>
                <c:pt idx="13">
                  <c:v>5133</c:v>
                </c:pt>
                <c:pt idx="14">
                  <c:v>4576</c:v>
                </c:pt>
                <c:pt idx="15">
                  <c:v>1793</c:v>
                </c:pt>
                <c:pt idx="16">
                  <c:v>2217</c:v>
                </c:pt>
                <c:pt idx="17">
                  <c:v>2339</c:v>
                </c:pt>
                <c:pt idx="18">
                  <c:v>1884</c:v>
                </c:pt>
                <c:pt idx="19">
                  <c:v>2242</c:v>
                </c:pt>
                <c:pt idx="20">
                  <c:v>2551</c:v>
                </c:pt>
                <c:pt idx="21">
                  <c:v>2894</c:v>
                </c:pt>
                <c:pt idx="22">
                  <c:v>5374</c:v>
                </c:pt>
                <c:pt idx="23">
                  <c:v>5406</c:v>
                </c:pt>
                <c:pt idx="24">
                  <c:v>5631</c:v>
                </c:pt>
                <c:pt idx="25">
                  <c:v>4915</c:v>
                </c:pt>
                <c:pt idx="26">
                  <c:v>9098</c:v>
                </c:pt>
                <c:pt idx="27">
                  <c:v>7689</c:v>
                </c:pt>
                <c:pt idx="28">
                  <c:v>7739</c:v>
                </c:pt>
                <c:pt idx="29">
                  <c:v>9383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C76-47FB-B915-66FC640FF71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 Paid Traffic</c:v>
                </c:pt>
              </c:strCache>
            </c:strRef>
          </c:tx>
          <c:cat>
            <c:strRef>
              <c:f>Sheet1!$A$2:$A$31</c:f>
              <c:strCache>
                <c:ptCount val="30"/>
                <c:pt idx="0">
                  <c:v>4-1</c:v>
                </c:pt>
                <c:pt idx="7">
                  <c:v>4-8</c:v>
                </c:pt>
                <c:pt idx="15">
                  <c:v>4-16</c:v>
                </c:pt>
                <c:pt idx="22">
                  <c:v>4-23</c:v>
                </c:pt>
                <c:pt idx="29">
                  <c:v>4-30</c:v>
                </c:pt>
              </c:strCache>
            </c:strRef>
          </c:cat>
          <c:val>
            <c:numRef>
              <c:f>Sheet1!$C$2:$C$31</c:f>
              <c:numCache>
                <c:formatCode>General</c:formatCode>
                <c:ptCount val="30"/>
                <c:pt idx="0">
                  <c:v>2294</c:v>
                </c:pt>
                <c:pt idx="1">
                  <c:v>2511</c:v>
                </c:pt>
                <c:pt idx="2">
                  <c:v>2432</c:v>
                </c:pt>
                <c:pt idx="3">
                  <c:v>2950</c:v>
                </c:pt>
                <c:pt idx="4">
                  <c:v>2696</c:v>
                </c:pt>
                <c:pt idx="5">
                  <c:v>2711</c:v>
                </c:pt>
                <c:pt idx="6">
                  <c:v>2450</c:v>
                </c:pt>
                <c:pt idx="7">
                  <c:v>2474</c:v>
                </c:pt>
                <c:pt idx="8">
                  <c:v>3872</c:v>
                </c:pt>
                <c:pt idx="9">
                  <c:v>3328</c:v>
                </c:pt>
                <c:pt idx="10">
                  <c:v>2800</c:v>
                </c:pt>
                <c:pt idx="11">
                  <c:v>3278</c:v>
                </c:pt>
                <c:pt idx="12">
                  <c:v>3713</c:v>
                </c:pt>
                <c:pt idx="13">
                  <c:v>4547</c:v>
                </c:pt>
                <c:pt idx="14">
                  <c:v>4418</c:v>
                </c:pt>
                <c:pt idx="15">
                  <c:v>4211</c:v>
                </c:pt>
                <c:pt idx="16">
                  <c:v>6067</c:v>
                </c:pt>
                <c:pt idx="17">
                  <c:v>5804</c:v>
                </c:pt>
                <c:pt idx="18">
                  <c:v>5962</c:v>
                </c:pt>
                <c:pt idx="19">
                  <c:v>2504</c:v>
                </c:pt>
                <c:pt idx="20">
                  <c:v>2253</c:v>
                </c:pt>
                <c:pt idx="21">
                  <c:v>1972</c:v>
                </c:pt>
                <c:pt idx="22">
                  <c:v>1818</c:v>
                </c:pt>
                <c:pt idx="23">
                  <c:v>1669</c:v>
                </c:pt>
                <c:pt idx="24">
                  <c:v>1721</c:v>
                </c:pt>
                <c:pt idx="25">
                  <c:v>1771</c:v>
                </c:pt>
                <c:pt idx="26">
                  <c:v>1712</c:v>
                </c:pt>
                <c:pt idx="27">
                  <c:v>1704</c:v>
                </c:pt>
                <c:pt idx="28">
                  <c:v>1650</c:v>
                </c:pt>
                <c:pt idx="29">
                  <c:v>1345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C76-47FB-B915-66FC640FF71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LFL</c:v>
                </c:pt>
              </c:strCache>
            </c:strRef>
          </c:tx>
          <c:cat>
            <c:strRef>
              <c:f>Sheet1!$A$2:$A$31</c:f>
              <c:strCache>
                <c:ptCount val="30"/>
                <c:pt idx="0">
                  <c:v>4-1</c:v>
                </c:pt>
                <c:pt idx="7">
                  <c:v>4-8</c:v>
                </c:pt>
                <c:pt idx="15">
                  <c:v>4-16</c:v>
                </c:pt>
                <c:pt idx="22">
                  <c:v>4-23</c:v>
                </c:pt>
                <c:pt idx="29">
                  <c:v>4-30</c:v>
                </c:pt>
              </c:strCache>
            </c:strRef>
          </c:cat>
          <c:val>
            <c:numRef>
              <c:f>Sheet1!$D$2:$D$31</c:f>
              <c:numCache>
                <c:formatCode>General</c:formatCode>
                <c:ptCount val="30"/>
                <c:pt idx="0">
                  <c:v>113.34</c:v>
                </c:pt>
                <c:pt idx="1">
                  <c:v>29.43</c:v>
                </c:pt>
                <c:pt idx="2">
                  <c:v>10.16</c:v>
                </c:pt>
                <c:pt idx="3">
                  <c:v>-14.54</c:v>
                </c:pt>
                <c:pt idx="4">
                  <c:v>-38.28</c:v>
                </c:pt>
                <c:pt idx="5">
                  <c:v>-90.45</c:v>
                </c:pt>
                <c:pt idx="6">
                  <c:v>6.53</c:v>
                </c:pt>
                <c:pt idx="7">
                  <c:v>58.41</c:v>
                </c:pt>
                <c:pt idx="8">
                  <c:v>-11.73</c:v>
                </c:pt>
                <c:pt idx="9">
                  <c:v>14.45</c:v>
                </c:pt>
                <c:pt idx="10">
                  <c:v>61.5</c:v>
                </c:pt>
                <c:pt idx="11">
                  <c:v>9.61</c:v>
                </c:pt>
                <c:pt idx="12">
                  <c:v>30.84</c:v>
                </c:pt>
                <c:pt idx="13">
                  <c:v>12.89</c:v>
                </c:pt>
                <c:pt idx="14">
                  <c:v>3.58</c:v>
                </c:pt>
                <c:pt idx="15">
                  <c:v>-57.42</c:v>
                </c:pt>
                <c:pt idx="16">
                  <c:v>-63.46</c:v>
                </c:pt>
                <c:pt idx="17">
                  <c:v>-59.7</c:v>
                </c:pt>
                <c:pt idx="18">
                  <c:v>-68.400000000000006</c:v>
                </c:pt>
                <c:pt idx="19">
                  <c:v>-10.46</c:v>
                </c:pt>
                <c:pt idx="20">
                  <c:v>13.23</c:v>
                </c:pt>
                <c:pt idx="21">
                  <c:v>46.75</c:v>
                </c:pt>
                <c:pt idx="22">
                  <c:v>195.6</c:v>
                </c:pt>
                <c:pt idx="23">
                  <c:v>223.91</c:v>
                </c:pt>
                <c:pt idx="24">
                  <c:v>227.19</c:v>
                </c:pt>
                <c:pt idx="25">
                  <c:v>177.53</c:v>
                </c:pt>
                <c:pt idx="26">
                  <c:v>431.43</c:v>
                </c:pt>
                <c:pt idx="27">
                  <c:v>351.23</c:v>
                </c:pt>
                <c:pt idx="28">
                  <c:v>369.03</c:v>
                </c:pt>
                <c:pt idx="29">
                  <c:v>597.62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C76-47FB-B915-66FC640FF7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>
          <c:orientation val="minMax"/>
          <c:max val="10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118791784"/>
        <c:crosses val="autoZero"/>
        <c:crossBetween val="between"/>
        <c:majorUnit val="2000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title>
      <c:tx>
        <c:rich>
          <a:bodyPr/>
          <a:lstStyle/>
          <a:p>
            <a:r>
              <a:t>Entry Traffic LFL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26UV</c:v>
                </c:pt>
              </c:strCache>
            </c:strRef>
          </c:tx>
          <c:invertIfNegative val="1"/>
          <c:cat>
            <c:strRef>
              <c:f>Sheet1!$A$2:$A$27</c:f>
              <c:strCache>
                <c:ptCount val="26"/>
                <c:pt idx="0">
                  <c:v>首页限时狂秒</c:v>
                </c:pt>
                <c:pt idx="1">
                  <c:v>签到有礼</c:v>
                </c:pt>
                <c:pt idx="2">
                  <c:v>消息中心</c:v>
                </c:pt>
                <c:pt idx="3">
                  <c:v>奥莱</c:v>
                </c:pt>
                <c:pt idx="4">
                  <c:v>天天低价</c:v>
                </c:pt>
                <c:pt idx="5">
                  <c:v>其他</c:v>
                </c:pt>
                <c:pt idx="6">
                  <c:v>购物车</c:v>
                </c:pt>
                <c:pt idx="7">
                  <c:v>搜索</c:v>
                </c:pt>
                <c:pt idx="8">
                  <c:v>首页</c:v>
                </c:pt>
                <c:pt idx="9">
                  <c:v>我的特卖</c:v>
                </c:pt>
                <c:pt idx="10">
                  <c:v>底bar栏目</c:v>
                </c:pt>
                <c:pt idx="11">
                  <c:v>顶部导航</c:v>
                </c:pt>
                <c:pt idx="12">
                  <c:v>频道广场</c:v>
                </c:pt>
                <c:pt idx="13">
                  <c:v>个人中心</c:v>
                </c:pt>
                <c:pt idx="14">
                  <c:v>唯触点</c:v>
                </c:pt>
                <c:pt idx="15">
                  <c:v>唯智展</c:v>
                </c:pt>
                <c:pt idx="16">
                  <c:v>唯直达</c:v>
                </c:pt>
                <c:pt idx="17">
                  <c:v>Target-Max</c:v>
                </c:pt>
                <c:pt idx="18">
                  <c:v>新人三单礼</c:v>
                </c:pt>
                <c:pt idx="19">
                  <c:v>触达营销承接</c:v>
                </c:pt>
                <c:pt idx="20">
                  <c:v>首页品类推荐</c:v>
                </c:pt>
                <c:pt idx="21">
                  <c:v>首页弹窗浮层</c:v>
                </c:pt>
                <c:pt idx="22">
                  <c:v>精准营销承接</c:v>
                </c:pt>
                <c:pt idx="23">
                  <c:v>顶部Tab</c:v>
                </c:pt>
                <c:pt idx="24">
                  <c:v>首页栏目</c:v>
                </c:pt>
                <c:pt idx="25">
                  <c:v>下拉二楼</c:v>
                </c:pt>
              </c:strCache>
            </c:strRef>
          </c:cat>
          <c:val>
            <c:numRef>
              <c:f>Sheet1!$B$2:$B$27</c:f>
              <c:numCache>
                <c:formatCode>General</c:formatCode>
                <c:ptCount val="26"/>
                <c:pt idx="0">
                  <c:v>61</c:v>
                </c:pt>
                <c:pt idx="1">
                  <c:v>4543</c:v>
                </c:pt>
                <c:pt idx="2">
                  <c:v>559</c:v>
                </c:pt>
                <c:pt idx="3">
                  <c:v>0</c:v>
                </c:pt>
                <c:pt idx="4">
                  <c:v>2292</c:v>
                </c:pt>
                <c:pt idx="5">
                  <c:v>34791</c:v>
                </c:pt>
                <c:pt idx="6">
                  <c:v>91570</c:v>
                </c:pt>
                <c:pt idx="7">
                  <c:v>301914</c:v>
                </c:pt>
                <c:pt idx="8">
                  <c:v>469862</c:v>
                </c:pt>
                <c:pt idx="9">
                  <c:v>23965</c:v>
                </c:pt>
                <c:pt idx="10">
                  <c:v>371</c:v>
                </c:pt>
                <c:pt idx="11">
                  <c:v>44309</c:v>
                </c:pt>
                <c:pt idx="12">
                  <c:v>1</c:v>
                </c:pt>
                <c:pt idx="13">
                  <c:v>96264</c:v>
                </c:pt>
                <c:pt idx="14">
                  <c:v>1557</c:v>
                </c:pt>
                <c:pt idx="15">
                  <c:v>9635</c:v>
                </c:pt>
                <c:pt idx="16">
                  <c:v>43011</c:v>
                </c:pt>
                <c:pt idx="17">
                  <c:v>68657</c:v>
                </c:pt>
                <c:pt idx="18">
                  <c:v>166</c:v>
                </c:pt>
                <c:pt idx="19">
                  <c:v>8661</c:v>
                </c:pt>
                <c:pt idx="20">
                  <c:v>1792</c:v>
                </c:pt>
                <c:pt idx="21">
                  <c:v>2243</c:v>
                </c:pt>
                <c:pt idx="22">
                  <c:v>1762</c:v>
                </c:pt>
                <c:pt idx="23">
                  <c:v>554</c:v>
                </c:pt>
                <c:pt idx="24">
                  <c:v>470</c:v>
                </c:pt>
                <c:pt idx="25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E6-44F3-A59E-B5F64F99DA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25UV</c:v>
                </c:pt>
              </c:strCache>
            </c:strRef>
          </c:tx>
          <c:invertIfNegative val="1"/>
          <c:cat>
            <c:strRef>
              <c:f>Sheet1!$A$2:$A$27</c:f>
              <c:strCache>
                <c:ptCount val="26"/>
                <c:pt idx="0">
                  <c:v>首页限时狂秒</c:v>
                </c:pt>
                <c:pt idx="1">
                  <c:v>签到有礼</c:v>
                </c:pt>
                <c:pt idx="2">
                  <c:v>消息中心</c:v>
                </c:pt>
                <c:pt idx="3">
                  <c:v>奥莱</c:v>
                </c:pt>
                <c:pt idx="4">
                  <c:v>天天低价</c:v>
                </c:pt>
                <c:pt idx="5">
                  <c:v>其他</c:v>
                </c:pt>
                <c:pt idx="6">
                  <c:v>购物车</c:v>
                </c:pt>
                <c:pt idx="7">
                  <c:v>搜索</c:v>
                </c:pt>
                <c:pt idx="8">
                  <c:v>首页</c:v>
                </c:pt>
                <c:pt idx="9">
                  <c:v>我的特卖</c:v>
                </c:pt>
                <c:pt idx="10">
                  <c:v>底bar栏目</c:v>
                </c:pt>
                <c:pt idx="11">
                  <c:v>顶部导航</c:v>
                </c:pt>
                <c:pt idx="12">
                  <c:v>频道广场</c:v>
                </c:pt>
                <c:pt idx="13">
                  <c:v>个人中心</c:v>
                </c:pt>
                <c:pt idx="14">
                  <c:v>唯触点</c:v>
                </c:pt>
                <c:pt idx="15">
                  <c:v>唯智展</c:v>
                </c:pt>
                <c:pt idx="16">
                  <c:v>唯直达</c:v>
                </c:pt>
                <c:pt idx="17">
                  <c:v>Target-Max</c:v>
                </c:pt>
                <c:pt idx="18">
                  <c:v>新人三单礼</c:v>
                </c:pt>
                <c:pt idx="19">
                  <c:v>触达营销承接</c:v>
                </c:pt>
                <c:pt idx="20">
                  <c:v>首页品类推荐</c:v>
                </c:pt>
                <c:pt idx="21">
                  <c:v>首页弹窗浮层</c:v>
                </c:pt>
                <c:pt idx="22">
                  <c:v>精准营销承接</c:v>
                </c:pt>
                <c:pt idx="23">
                  <c:v>顶部Tab</c:v>
                </c:pt>
                <c:pt idx="24">
                  <c:v>首页栏目</c:v>
                </c:pt>
                <c:pt idx="25">
                  <c:v>下拉二楼</c:v>
                </c:pt>
              </c:strCache>
            </c:strRef>
          </c:cat>
          <c:val>
            <c:numRef>
              <c:f>Sheet1!$C$2:$C$27</c:f>
              <c:numCache>
                <c:formatCode>General</c:formatCode>
                <c:ptCount val="26"/>
                <c:pt idx="0">
                  <c:v>16</c:v>
                </c:pt>
                <c:pt idx="1">
                  <c:v>2704</c:v>
                </c:pt>
                <c:pt idx="2">
                  <c:v>523</c:v>
                </c:pt>
                <c:pt idx="3">
                  <c:v>920</c:v>
                </c:pt>
                <c:pt idx="4">
                  <c:v>623</c:v>
                </c:pt>
                <c:pt idx="5">
                  <c:v>17559</c:v>
                </c:pt>
                <c:pt idx="6">
                  <c:v>92784</c:v>
                </c:pt>
                <c:pt idx="7">
                  <c:v>359499</c:v>
                </c:pt>
                <c:pt idx="8">
                  <c:v>344279</c:v>
                </c:pt>
                <c:pt idx="9">
                  <c:v>26001</c:v>
                </c:pt>
                <c:pt idx="10">
                  <c:v>50</c:v>
                </c:pt>
                <c:pt idx="11">
                  <c:v>52417</c:v>
                </c:pt>
                <c:pt idx="12">
                  <c:v>761</c:v>
                </c:pt>
                <c:pt idx="13">
                  <c:v>72493</c:v>
                </c:pt>
                <c:pt idx="14">
                  <c:v>24945</c:v>
                </c:pt>
                <c:pt idx="15">
                  <c:v>19708</c:v>
                </c:pt>
                <c:pt idx="16">
                  <c:v>18432</c:v>
                </c:pt>
                <c:pt idx="17">
                  <c:v>25552</c:v>
                </c:pt>
                <c:pt idx="18">
                  <c:v>14</c:v>
                </c:pt>
                <c:pt idx="19">
                  <c:v>0</c:v>
                </c:pt>
                <c:pt idx="20">
                  <c:v>1700</c:v>
                </c:pt>
                <c:pt idx="21">
                  <c:v>925</c:v>
                </c:pt>
                <c:pt idx="22">
                  <c:v>0</c:v>
                </c:pt>
                <c:pt idx="23">
                  <c:v>389</c:v>
                </c:pt>
                <c:pt idx="24">
                  <c:v>306</c:v>
                </c:pt>
                <c:pt idx="2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E6-44F3-A59E-B5F64F99DA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-2068027336"/>
        <c:crosses val="autoZero"/>
        <c:crossBetween val="between"/>
      </c:valAx>
    </c:plotArea>
    <c:legend>
      <c:legendPos val="t"/>
      <c:overlay val="1"/>
    </c:legend>
    <c:plotVisOnly val="1"/>
    <c:dispBlanksAs val="gap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c:style val="2"/>
  <c:chart>
    <c:title>
      <c:tx>
        <c:rich>
          <a:bodyPr/>
          <a:lstStyle/>
          <a:p>
            <a:r>
              <a:t>26 Entry Mix</a:t>
            </a:r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UV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t>首页</a:t>
                    </a:r>
                  </a:p>
                  <a:p>
                    <a:r>
                      <a:t>39%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BAB-4D3C-935D-BB849F47715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t>搜索</a:t>
                    </a:r>
                  </a:p>
                  <a:p>
                    <a:r>
                      <a:t>25%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BAB-4D3C-935D-BB849F47715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t>个人中心</a:t>
                    </a:r>
                  </a:p>
                  <a:p>
                    <a:r>
                      <a:t>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AB-4D3C-935D-BB849F47715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t>购物车</a:t>
                    </a:r>
                  </a:p>
                  <a:p>
                    <a:r>
                      <a:t>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AB-4D3C-935D-BB849F47715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t>Target-Max</a:t>
                    </a:r>
                  </a:p>
                  <a:p>
                    <a:r>
                      <a:t>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AB-4D3C-935D-BB849F47715D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t>Other</a:t>
                    </a:r>
                  </a:p>
                  <a:p>
                    <a:r>
                      <a:t>15%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AB-4D3C-935D-BB849F47715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首页</c:v>
                </c:pt>
                <c:pt idx="1">
                  <c:v>搜索</c:v>
                </c:pt>
                <c:pt idx="2">
                  <c:v>个人中心</c:v>
                </c:pt>
                <c:pt idx="3">
                  <c:v>购物车</c:v>
                </c:pt>
                <c:pt idx="4">
                  <c:v>Target-Max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469862</c:v>
                </c:pt>
                <c:pt idx="1">
                  <c:v>301914</c:v>
                </c:pt>
                <c:pt idx="2">
                  <c:v>96264</c:v>
                </c:pt>
                <c:pt idx="3">
                  <c:v>91570</c:v>
                </c:pt>
                <c:pt idx="4">
                  <c:v>68657</c:v>
                </c:pt>
                <c:pt idx="5">
                  <c:v>180794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BAB-4D3C-935D-BB849F4771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c:style val="2"/>
  <c:chart>
    <c:title>
      <c:tx>
        <c:rich>
          <a:bodyPr/>
          <a:lstStyle/>
          <a:p>
            <a:r>
              <a:t>25 Entry Mix</a:t>
            </a:r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UV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t>搜索</a:t>
                    </a:r>
                  </a:p>
                  <a:p>
                    <a:r>
                      <a:t>34%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4C7-4035-8A32-2CF3784EB1A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t>首页</a:t>
                    </a:r>
                  </a:p>
                  <a:p>
                    <a:r>
                      <a:t>32%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C7-4035-8A32-2CF3784EB1A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t>购物车</a:t>
                    </a:r>
                  </a:p>
                  <a:p>
                    <a:r>
                      <a:t>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4C7-4035-8A32-2CF3784EB1A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t>个人中心</a:t>
                    </a:r>
                  </a:p>
                  <a:p>
                    <a:r>
                      <a:t>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C7-4035-8A32-2CF3784EB1A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t>顶部导航</a:t>
                    </a:r>
                  </a:p>
                  <a:p>
                    <a:r>
                      <a:t>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4C7-4035-8A32-2CF3784EB1A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t>Other</a:t>
                    </a:r>
                  </a:p>
                  <a:p>
                    <a:r>
                      <a:t>13%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C7-4035-8A32-2CF3784EB1A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搜索</c:v>
                </c:pt>
                <c:pt idx="1">
                  <c:v>首页</c:v>
                </c:pt>
                <c:pt idx="2">
                  <c:v>购物车</c:v>
                </c:pt>
                <c:pt idx="3">
                  <c:v>个人中心</c:v>
                </c:pt>
                <c:pt idx="4">
                  <c:v>顶部导航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359499</c:v>
                </c:pt>
                <c:pt idx="1">
                  <c:v>344279</c:v>
                </c:pt>
                <c:pt idx="2">
                  <c:v>92784</c:v>
                </c:pt>
                <c:pt idx="3">
                  <c:v>72493</c:v>
                </c:pt>
                <c:pt idx="4">
                  <c:v>52417</c:v>
                </c:pt>
                <c:pt idx="5">
                  <c:v>141128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4C7-4035-8A32-2CF3784EB1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title>
      <c:tx>
        <c:rich>
          <a:bodyPr/>
          <a:lstStyle/>
          <a:p>
            <a:r>
              <a:t>Daily Live Sales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1"/>
          <c:cat>
            <c:strRef>
              <c:f>Sheet1!$A$2:$A$31</c:f>
              <c:strCache>
                <c:ptCount val="30"/>
                <c:pt idx="0">
                  <c:v>1</c:v>
                </c:pt>
                <c:pt idx="3">
                  <c:v>4</c:v>
                </c:pt>
                <c:pt idx="7">
                  <c:v>8</c:v>
                </c:pt>
                <c:pt idx="11">
                  <c:v>12</c:v>
                </c:pt>
                <c:pt idx="15">
                  <c:v>16</c:v>
                </c:pt>
                <c:pt idx="19">
                  <c:v>20</c:v>
                </c:pt>
                <c:pt idx="23">
                  <c:v>24</c:v>
                </c:pt>
                <c:pt idx="27">
                  <c:v>28</c:v>
                </c:pt>
                <c:pt idx="29">
                  <c:v>30</c:v>
                </c:pt>
              </c:strCache>
            </c:strRef>
          </c:cat>
          <c:val>
            <c:numRef>
              <c:f>Sheet1!$B$2:$B$31</c:f>
              <c:numCache>
                <c:formatCode>General</c:formatCode>
                <c:ptCount val="30"/>
                <c:pt idx="0">
                  <c:v>19592.96</c:v>
                </c:pt>
                <c:pt idx="1">
                  <c:v>22952.92</c:v>
                </c:pt>
                <c:pt idx="2">
                  <c:v>15258.77</c:v>
                </c:pt>
                <c:pt idx="3">
                  <c:v>21682</c:v>
                </c:pt>
                <c:pt idx="4">
                  <c:v>28046</c:v>
                </c:pt>
                <c:pt idx="5">
                  <c:v>24020</c:v>
                </c:pt>
                <c:pt idx="6">
                  <c:v>21573</c:v>
                </c:pt>
                <c:pt idx="7">
                  <c:v>15150</c:v>
                </c:pt>
                <c:pt idx="8">
                  <c:v>9653</c:v>
                </c:pt>
                <c:pt idx="9">
                  <c:v>13947.65</c:v>
                </c:pt>
                <c:pt idx="10">
                  <c:v>25659</c:v>
                </c:pt>
                <c:pt idx="11">
                  <c:v>34042.82</c:v>
                </c:pt>
                <c:pt idx="12">
                  <c:v>21714</c:v>
                </c:pt>
                <c:pt idx="13">
                  <c:v>22036.81</c:v>
                </c:pt>
                <c:pt idx="14">
                  <c:v>16454</c:v>
                </c:pt>
                <c:pt idx="15">
                  <c:v>12973</c:v>
                </c:pt>
                <c:pt idx="16">
                  <c:v>12608</c:v>
                </c:pt>
                <c:pt idx="17">
                  <c:v>22897.3</c:v>
                </c:pt>
                <c:pt idx="18">
                  <c:v>26580.38</c:v>
                </c:pt>
                <c:pt idx="19">
                  <c:v>25398.07</c:v>
                </c:pt>
                <c:pt idx="20">
                  <c:v>22333</c:v>
                </c:pt>
                <c:pt idx="21">
                  <c:v>16217</c:v>
                </c:pt>
                <c:pt idx="22">
                  <c:v>17622.3</c:v>
                </c:pt>
                <c:pt idx="23">
                  <c:v>13515</c:v>
                </c:pt>
                <c:pt idx="24">
                  <c:v>19758</c:v>
                </c:pt>
                <c:pt idx="25">
                  <c:v>22214.5</c:v>
                </c:pt>
                <c:pt idx="26">
                  <c:v>22757.599999999999</c:v>
                </c:pt>
                <c:pt idx="27">
                  <c:v>21906.3</c:v>
                </c:pt>
                <c:pt idx="28">
                  <c:v>16020.53</c:v>
                </c:pt>
                <c:pt idx="29">
                  <c:v>6926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25-4E22-88A8-CCCD56FB2D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orientation val="minMax"/>
          <c:max val="40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-2068027336"/>
        <c:crosses val="autoZero"/>
        <c:crossBetween val="between"/>
        <c:majorUnit val="10000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title>
      <c:tx>
        <c:rich>
          <a:bodyPr/>
          <a:lstStyle/>
          <a:p>
            <a:r>
              <a:t>Daily Conversion Rate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Conversion</c:v>
                </c:pt>
              </c:strCache>
            </c:strRef>
          </c:tx>
          <c:cat>
            <c:strRef>
              <c:f>Sheet1!$A$2:$A$31</c:f>
              <c:strCache>
                <c:ptCount val="30"/>
                <c:pt idx="0">
                  <c:v>1</c:v>
                </c:pt>
                <c:pt idx="3">
                  <c:v>4</c:v>
                </c:pt>
                <c:pt idx="7">
                  <c:v>8</c:v>
                </c:pt>
                <c:pt idx="11">
                  <c:v>12</c:v>
                </c:pt>
                <c:pt idx="15">
                  <c:v>16</c:v>
                </c:pt>
                <c:pt idx="19">
                  <c:v>20</c:v>
                </c:pt>
                <c:pt idx="23">
                  <c:v>24</c:v>
                </c:pt>
                <c:pt idx="27">
                  <c:v>28</c:v>
                </c:pt>
                <c:pt idx="29">
                  <c:v>30</c:v>
                </c:pt>
              </c:strCache>
            </c:strRef>
          </c:cat>
          <c:val>
            <c:numRef>
              <c:f>Sheet1!$B$2:$B$31</c:f>
              <c:numCache>
                <c:formatCode>General</c:formatCode>
                <c:ptCount val="30"/>
                <c:pt idx="0">
                  <c:v>2.8556000000000002E-2</c:v>
                </c:pt>
                <c:pt idx="1">
                  <c:v>3.6816000000000002E-2</c:v>
                </c:pt>
                <c:pt idx="2">
                  <c:v>2.4820999999999999E-2</c:v>
                </c:pt>
                <c:pt idx="3">
                  <c:v>2.8832E-2</c:v>
                </c:pt>
                <c:pt idx="4">
                  <c:v>3.8961000000000003E-2</c:v>
                </c:pt>
                <c:pt idx="5">
                  <c:v>3.5697E-2</c:v>
                </c:pt>
                <c:pt idx="6">
                  <c:v>3.3824E-2</c:v>
                </c:pt>
                <c:pt idx="7">
                  <c:v>2.5346E-2</c:v>
                </c:pt>
                <c:pt idx="8">
                  <c:v>1.6393000000000001E-2</c:v>
                </c:pt>
                <c:pt idx="9">
                  <c:v>2.2859999999999998E-2</c:v>
                </c:pt>
                <c:pt idx="10">
                  <c:v>3.6574000000000002E-2</c:v>
                </c:pt>
                <c:pt idx="11">
                  <c:v>4.0787999999999998E-2</c:v>
                </c:pt>
                <c:pt idx="12">
                  <c:v>2.7040999999999999E-2</c:v>
                </c:pt>
                <c:pt idx="13">
                  <c:v>3.4750999999999997E-2</c:v>
                </c:pt>
                <c:pt idx="14">
                  <c:v>2.5776E-2</c:v>
                </c:pt>
                <c:pt idx="15">
                  <c:v>2.0693E-2</c:v>
                </c:pt>
                <c:pt idx="16">
                  <c:v>2.1683000000000001E-2</c:v>
                </c:pt>
                <c:pt idx="17">
                  <c:v>3.2990999999999999E-2</c:v>
                </c:pt>
                <c:pt idx="18">
                  <c:v>3.2439000000000003E-2</c:v>
                </c:pt>
                <c:pt idx="19">
                  <c:v>3.4447999999999999E-2</c:v>
                </c:pt>
                <c:pt idx="20">
                  <c:v>3.1156E-2</c:v>
                </c:pt>
                <c:pt idx="21">
                  <c:v>2.7210999999999999E-2</c:v>
                </c:pt>
                <c:pt idx="22">
                  <c:v>2.7404000000000001E-2</c:v>
                </c:pt>
                <c:pt idx="23">
                  <c:v>2.5576999999999999E-2</c:v>
                </c:pt>
                <c:pt idx="24">
                  <c:v>2.9412000000000001E-2</c:v>
                </c:pt>
                <c:pt idx="25">
                  <c:v>3.2543000000000002E-2</c:v>
                </c:pt>
                <c:pt idx="26">
                  <c:v>3.8265E-2</c:v>
                </c:pt>
                <c:pt idx="27">
                  <c:v>3.5413E-2</c:v>
                </c:pt>
                <c:pt idx="28">
                  <c:v>2.9512E-2</c:v>
                </c:pt>
                <c:pt idx="29">
                  <c:v>1.0462000000000001E-2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89C-47CA-AAC2-4D4BB8FB30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>
          <c:orientation val="minMax"/>
          <c:max val="0.1"/>
          <c:min val="0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118791784"/>
        <c:crosses val="autoZero"/>
        <c:crossBetween val="between"/>
        <c:majorUnit val="0.0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c:style val="2"/>
  <c:chart>
    <c:title>
      <c:tx>
        <c:rich>
          <a:bodyPr/>
          <a:lstStyle/>
          <a:p>
            <a:r>
              <a:t>L1 Mix</a:t>
            </a:r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Mix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箱包</c:v>
                </c:pt>
                <c:pt idx="1">
                  <c:v>鞋</c:v>
                </c:pt>
                <c:pt idx="2">
                  <c:v>配饰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1988</c:v>
                </c:pt>
                <c:pt idx="1">
                  <c:v>303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17-45F2-B53D-096CB09280A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title>
      <c:tx>
        <c:rich>
          <a:bodyPr/>
          <a:lstStyle/>
          <a:p>
            <a:r>
              <a:t>Top5 L3 Share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Share</c:v>
                </c:pt>
              </c:strCache>
            </c:strRef>
          </c:tx>
          <c:invertIfNegative val="1"/>
          <c:cat>
            <c:strRef>
              <c:f>Sheet1!$A$2:$A$6</c:f>
              <c:strCache>
                <c:ptCount val="5"/>
                <c:pt idx="0">
                  <c:v>单肩包</c:v>
                </c:pt>
                <c:pt idx="1">
                  <c:v>手提包</c:v>
                </c:pt>
                <c:pt idx="2">
                  <c:v>女凉鞋</c:v>
                </c:pt>
                <c:pt idx="3">
                  <c:v>卡包</c:v>
                </c:pt>
                <c:pt idx="4">
                  <c:v>双肩包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0.61994840928632844</c:v>
                </c:pt>
                <c:pt idx="1">
                  <c:v>0.11006018916595013</c:v>
                </c:pt>
                <c:pt idx="2">
                  <c:v>6.3198624247635421E-2</c:v>
                </c:pt>
                <c:pt idx="3">
                  <c:v>4.514187446259673E-2</c:v>
                </c:pt>
                <c:pt idx="4">
                  <c:v>4.1272570937231301E-2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63-48C2-BB58-DFCE2F92E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orientation val="minMax"/>
          <c:max val="0.7"/>
          <c:min val="0"/>
        </c:scaling>
        <c:delete val="0"/>
        <c:axPos val="b"/>
        <c:majorGridlines/>
        <c:numFmt formatCode="0%" sourceLinked="0"/>
        <c:majorTickMark val="out"/>
        <c:minorTickMark val="none"/>
        <c:tickLblPos val="nextTo"/>
        <c:crossAx val="-2068027336"/>
        <c:crosses val="autoZero"/>
        <c:crossBetween val="between"/>
        <c:majorUnit val="0.05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7E68B1-2869-24E3-FD43-43BC00ED2D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B465F6-BDBE-BE90-7304-ED3CEF6335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A9FEB-0AE6-4C7B-95AD-9E956FFBE1F4}" type="datetimeFigureOut">
              <a:rPr lang="en-SG" smtClean="0"/>
              <a:pPr/>
              <a:t>11/6/2026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F318D4-0555-F556-9B35-E4D7606ED7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1B60E6-D0BA-5FBB-9918-0657990F6A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FE4BE-8BEE-4BE3-956A-F8C9F87BBC57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0130497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562" userDrawn="1">
          <p15:clr>
            <a:srgbClr val="F26B43"/>
          </p15:clr>
        </p15:guide>
        <p15:guide id="2" pos="6332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4D5FC-CF49-5645-826A-028DB1240CC0}" type="datetimeFigureOut">
              <a:rPr lang="en-US" smtClean="0"/>
              <a:pPr/>
              <a:t>6/11/2026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52727-F422-C948-90A2-97A014E07D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50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000" dirty="0"/>
              <a:t>http://tableau.charleskeith.cn/#/views/ECMonthlySalesReport_17250004228820/Overview?:iid=2</a:t>
            </a:r>
          </a:p>
          <a:p>
            <a:r>
              <a:rPr lang="en-US" altLang="zh-CN" sz="1000" dirty="0"/>
              <a:t>http://tableau.charleskeith.cn/#/views/ECMonthlySalesReport_17250004228820/StoreSalesinDetail?:iid=2</a:t>
            </a:r>
            <a:endParaRPr lang="zh-CN" altLang="en-US" sz="1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http://erp.charleskeith.cn/lowcode-page/userview/713/oms_daily_report</a:t>
            </a:r>
          </a:p>
          <a:p>
            <a:r>
              <a:rPr lang="en-US" altLang="zh-CN" dirty="0"/>
              <a:t>http://erp.charleskeith.cn/lowcode-page/userview/709/oms_daily_report_detail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https://compass.vip.com/frontend/index.html#/traffic/trafficSource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22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http://tableau.charleskeith.cn/#/views/WH100060SalesPerformance/60SalesSohbyDiscount?:iid=3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988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https://vis.vip.com/#/app-i/vlp/vis/#/vis/datas/realTimeSells?t=1773211961817</a:t>
            </a:r>
          </a:p>
          <a:p>
            <a:r>
              <a:rPr lang="en-US" altLang="zh-CN" dirty="0"/>
              <a:t>https://vis.vip.com/#/app-i/vlp/vis/#/datas/real-time-sells-vendor?t=1773211965656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9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https://vis.vip.com/#/app-i/vlp/vis/#/datas/real-time-sells-vendor?t=1773211965656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81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https://e.vip.com/upgrade.html#/data/download/custom-report</a:t>
            </a:r>
          </a:p>
          <a:p>
            <a:r>
              <a:rPr lang="en-US" altLang="zh-CN" dirty="0"/>
              <a:t>https://e.vip.com/upgrade.html#/promotion/alliances/wxk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23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https://vis.vip.com/#/app-i/BCT/vendor_new_v2/index.html#/frontend/memberOverview?t=1773211965657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https://compass.vip.com/frontend/index.html#/rejectionAnalysis/index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505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https://compass.vip.com/frontend/index.html#/industry/brandList</a:t>
            </a:r>
          </a:p>
          <a:p>
            <a:r>
              <a:rPr lang="en-US" altLang="zh-CN" dirty="0"/>
              <a:t>https://compass.vip.com/frontend/index.html#/industry/productList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aseline="0" dirty="0"/>
              <a:t>http://tableau.charleskeith.cn/#/views/ECMonthlySalesReport_17250004228820/Overview?:iid=2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http://tableau.charleskeith.cn/#/views/CKInventoryMonthlyReport/Overall?:iid=1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http://tableau.charleskeith.cn/#/views/CKInventoryMonthlyReport/Bags?:iid=1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9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http://tableau.charleskeith.cn/#/views/CKInventoryMonthlyReport/Shoes?:iid=1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58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http://tableau.charleskeith.cn/#/views/CKInventoryMonthlyReport/DiscountRegular?:iid=1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http://tableau.charleskeith.cn/#/views/CKInventoryMonthlyReport/Subcategory?:iid=1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http://tableau.charleskeith.cn/#/views/CKTopProducts-General_16862068169500/TopProducts?:iid=1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http://tableau.charleskeith.cn/#/views/CKTopProducts-General_16862068169500/TopProducts?:iid=1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16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D5E460C9-9208-32B8-323A-E44ADAC69B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72055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F048A0A6-83F0-78CB-9A4A-7F564C5A8D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22738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0C7F191B-E945-E5F9-E9BA-63AA4E74F5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73421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B492B0CD-C2A4-1A2E-AEBC-09FEC16AD9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924106" y="7006474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327EF989-4AB5-D53B-6D04-7A63DED5731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274790" y="7006473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E4B98A34-4396-0E64-227B-17363664A7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35442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02</a:t>
            </a:r>
            <a:endParaRPr lang="en-US" dirty="0"/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0EB636DC-CE37-E249-5AD4-6B47F8AC20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86126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03</a:t>
            </a:r>
            <a:endParaRPr lang="en-US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EEFCE892-9247-0995-AA54-B0F5D999DE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35058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04</a:t>
            </a:r>
            <a:endParaRPr lang="en-US" dirty="0"/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572F18CD-45FB-D76D-2B6B-165D914F9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286059" y="5708045"/>
            <a:ext cx="1004577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05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68FF897-475A-440C-9940-224B5513AE3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84672" y="5716842"/>
            <a:ext cx="1004577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01</a:t>
            </a:r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7C2430F-AE47-EEE1-1869-7DA680CA11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4672" y="3035734"/>
            <a:ext cx="2452377" cy="530915"/>
          </a:xfrm>
          <a:prstGeom prst="rect">
            <a:avLst/>
          </a:prstGeom>
        </p:spPr>
        <p:txBody>
          <a:bodyPr/>
          <a:lstStyle>
            <a:lvl1pPr>
              <a:defRPr lang="en-US" sz="3450" b="1" i="0" spc="-10" dirty="0">
                <a:solidFill>
                  <a:schemeClr val="tx1"/>
                </a:solidFill>
                <a:latin typeface="Futura PT Bold"/>
                <a:ea typeface="+mj-ea"/>
                <a:cs typeface="Futura PT Bold"/>
              </a:defRPr>
            </a:lvl1pPr>
          </a:lstStyle>
          <a:p>
            <a:pPr lvl="0"/>
            <a:r>
              <a:rPr lang="en-GB" dirty="0"/>
              <a:t>CONTENTS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EF52B1-0D67-650B-6364-FE690606707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CEDE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9680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285F9A12-7871-A2F9-0C29-667538679B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4254" y="4242216"/>
            <a:ext cx="4139196" cy="1081405"/>
          </a:xfrm>
          <a:prstGeom prst="rect">
            <a:avLst/>
          </a:prstGeom>
        </p:spPr>
        <p:txBody>
          <a:bodyPr/>
          <a:lstStyle>
            <a:lvl1pPr>
              <a:defRPr lang="en-US" sz="3450" b="1" i="0" spc="-10" dirty="0">
                <a:solidFill>
                  <a:schemeClr val="tx1"/>
                </a:solidFill>
                <a:latin typeface="Futura PT Bold"/>
                <a:ea typeface="+mj-ea"/>
                <a:cs typeface="Futura PT Bold"/>
              </a:defRPr>
            </a:lvl1pPr>
          </a:lstStyle>
          <a:p>
            <a:pPr marL="12700" marR="5080">
              <a:lnSpc>
                <a:spcPct val="100400"/>
              </a:lnSpc>
              <a:spcBef>
                <a:spcPts val="95"/>
              </a:spcBef>
            </a:pPr>
            <a:r>
              <a:rPr lang="en-SG" sz="3450" b="1" dirty="0">
                <a:latin typeface="Futura PT Bold"/>
                <a:cs typeface="Futura PT Bold"/>
              </a:rPr>
              <a:t>INSERT</a:t>
            </a:r>
            <a:r>
              <a:rPr lang="en-SG" sz="3450" b="1" spc="215" dirty="0">
                <a:latin typeface="Futura PT Bold"/>
                <a:cs typeface="Futura PT Bold"/>
              </a:rPr>
              <a:t> </a:t>
            </a:r>
            <a:r>
              <a:rPr lang="en-SG" sz="3450" b="1" spc="-20" dirty="0">
                <a:latin typeface="Futura PT Bold"/>
                <a:cs typeface="Futura PT Bold"/>
              </a:rPr>
              <a:t>LONG </a:t>
            </a:r>
            <a:r>
              <a:rPr lang="en-SG" sz="3450" b="1" dirty="0">
                <a:latin typeface="Futura PT Bold"/>
                <a:cs typeface="Futura PT Bold"/>
              </a:rPr>
              <a:t>SECTION</a:t>
            </a:r>
            <a:r>
              <a:rPr lang="en-SG" sz="3450" b="1" spc="229" dirty="0">
                <a:latin typeface="Futura PT Bold"/>
                <a:cs typeface="Futura PT Bold"/>
              </a:rPr>
              <a:t> </a:t>
            </a:r>
            <a:r>
              <a:rPr lang="en-SG" sz="3450" b="1" spc="-10" dirty="0">
                <a:latin typeface="Futura PT Bold"/>
                <a:cs typeface="Futura PT Bold"/>
              </a:rPr>
              <a:t>CONTENT</a:t>
            </a:r>
            <a:endParaRPr lang="en-SG" sz="3450" dirty="0">
              <a:latin typeface="Futura PT Bold"/>
              <a:cs typeface="Futura PT Bold"/>
            </a:endParaRPr>
          </a:p>
        </p:txBody>
      </p:sp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0F93707A-8239-703D-CD78-76756D864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72058" y="5776409"/>
            <a:ext cx="2388791" cy="1431161"/>
          </a:xfrm>
          <a:prstGeom prst="rect">
            <a:avLst/>
          </a:prstGeom>
        </p:spPr>
        <p:txBody>
          <a:bodyPr/>
          <a:lstStyle>
            <a:lvl1pPr marL="12700" marR="5080" indent="0">
              <a:lnSpc>
                <a:spcPct val="101499"/>
              </a:lnSpc>
              <a:spcBef>
                <a:spcPts val="90"/>
              </a:spcBef>
              <a:buNone/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5">
                <a:latin typeface="FuturaPT-Medium"/>
                <a:cs typeface="FuturaPT-Medium"/>
              </a:rPr>
              <a:t>One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5">
                <a:latin typeface="FuturaPT-Medium"/>
                <a:cs typeface="FuturaPT-Medium"/>
              </a:rPr>
              <a:t>Two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10">
                <a:latin typeface="FuturaPT-Medium"/>
                <a:cs typeface="FuturaPT-Medium"/>
              </a:rPr>
              <a:t>Three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0">
                <a:latin typeface="FuturaPT-Medium"/>
                <a:cs typeface="FuturaPT-Medium"/>
              </a:rPr>
              <a:t>Four</a:t>
            </a:r>
            <a:endParaRPr lang="en-SG" sz="1950">
              <a:latin typeface="FuturaPT-Medium"/>
              <a:cs typeface="FuturaPT-Medium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D485AE8-BCC4-E7FC-CF0B-A16AB31837BB}"/>
              </a:ext>
            </a:extLst>
          </p:cNvPr>
          <p:cNvSpPr txBox="1"/>
          <p:nvPr userDrawn="1"/>
        </p:nvSpPr>
        <p:spPr>
          <a:xfrm>
            <a:off x="12185881" y="10430971"/>
            <a:ext cx="3414395" cy="1663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Text Placeholder 28">
            <a:extLst>
              <a:ext uri="{FF2B5EF4-FFF2-40B4-BE49-F238E27FC236}">
                <a16:creationId xmlns:a16="http://schemas.microsoft.com/office/drawing/2014/main" id="{2A0142AA-C139-FBEC-6DE4-D66BDAF8AD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84211" y="2988859"/>
            <a:ext cx="928839" cy="784830"/>
          </a:xfrm>
          <a:prstGeom prst="rect">
            <a:avLst/>
          </a:prstGeom>
        </p:spPr>
        <p:txBody>
          <a:bodyPr/>
          <a:lstStyle>
            <a:lvl1pPr>
              <a:defRPr lang="en-US" sz="5100" spc="-25" dirty="0">
                <a:latin typeface="FuturaPT-Book"/>
                <a:cs typeface="FuturaPT-Book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CAED9A-C847-2FA6-079E-33F88C5134C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7F5A891-24BC-348D-975A-E753511ECB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198350" y="1741488"/>
            <a:ext cx="7067846" cy="88341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FBA596-27CE-85BC-DD8C-CCBF3B22E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39600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D14AA81-A4FF-82F2-D8C1-5BBC84504C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8880" y="3042148"/>
            <a:ext cx="6325870" cy="3022302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95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95"/>
              </a:spcBef>
            </a:pPr>
            <a:r>
              <a:rPr lang="en-SG" sz="1950" dirty="0">
                <a:latin typeface="FuturaPT-Book"/>
                <a:cs typeface="FuturaPT-Book"/>
              </a:rPr>
              <a:t>Lorem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ipsum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dolor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sit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amet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consectetur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adipiscing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elit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sed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do </a:t>
            </a:r>
            <a:r>
              <a:rPr lang="en-SG" sz="1950" dirty="0" err="1">
                <a:latin typeface="FuturaPT-Book"/>
                <a:cs typeface="FuturaPT-Book"/>
              </a:rPr>
              <a:t>eiusmod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tempor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incididunt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labore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dolore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magna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aliqua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Ut </a:t>
            </a:r>
            <a:r>
              <a:rPr lang="en-SG" sz="1950" dirty="0" err="1">
                <a:latin typeface="FuturaPT-Book"/>
                <a:cs typeface="FuturaPT-Book"/>
              </a:rPr>
              <a:t>enim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ad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minim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veniam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quis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nostrud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exercitation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ullamco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laboris</a:t>
            </a:r>
            <a:r>
              <a:rPr lang="en-SG" sz="1950" spc="-1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nisi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ut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aliquip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ex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ea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commodo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consequat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Duis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aute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irure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dolor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in </a:t>
            </a:r>
            <a:r>
              <a:rPr lang="en-SG" sz="1950" dirty="0" err="1">
                <a:latin typeface="FuturaPT-Book"/>
                <a:cs typeface="FuturaPT-Book"/>
              </a:rPr>
              <a:t>reprehenderit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in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voluptate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velit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esse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cillum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dolore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eu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fugiat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nulla</a:t>
            </a:r>
            <a:r>
              <a:rPr lang="en-SG" sz="1950" spc="-1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pariatur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Excepteur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sint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occaecat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cupidatat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non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proident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sunt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in </a:t>
            </a:r>
            <a:r>
              <a:rPr lang="en-SG" sz="1950" dirty="0">
                <a:latin typeface="FuturaPT-Book"/>
                <a:cs typeface="FuturaPT-Book"/>
              </a:rPr>
              <a:t>culpa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qui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officia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deserunt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mollit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anim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id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est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laborum</a:t>
            </a:r>
            <a:r>
              <a:rPr lang="en-SG" sz="1950" spc="-10" dirty="0">
                <a:latin typeface="FuturaPT-Book"/>
                <a:cs typeface="FuturaPT-Book"/>
              </a:rPr>
              <a:t>.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4553F0C1-D92A-21FA-A336-47060AC7B1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0916" y="8317793"/>
            <a:ext cx="3731353" cy="300082"/>
          </a:xfrm>
          <a:prstGeom prst="rect">
            <a:avLst/>
          </a:prstGeom>
        </p:spPr>
        <p:txBody>
          <a:bodyPr/>
          <a:lstStyle>
            <a:lvl1pPr marL="1270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LOREM</a:t>
            </a:r>
            <a:r>
              <a:rPr lang="en-SG" sz="1950" spc="95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IPSUM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DOLOR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SIT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AMET.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A8C26A9F-CBB2-161D-15F2-93BBCC2D67E6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0E454939-04A3-E232-88F1-9AD9A94804DB}"/>
              </a:ext>
            </a:extLst>
          </p:cNvPr>
          <p:cNvSpPr txBox="1"/>
          <p:nvPr userDrawn="1"/>
        </p:nvSpPr>
        <p:spPr>
          <a:xfrm>
            <a:off x="12185881" y="10430971"/>
            <a:ext cx="3414395" cy="1663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B3526F-BF88-9C8B-B7C8-B5B5DE080A4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0EEEB0D5-96A4-1579-A837-BB5C7980B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98350" y="1740784"/>
            <a:ext cx="7067550" cy="88351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69B35E66-B161-7D91-052C-6E09468BE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2381" y="8630612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84096C64-B641-DD3E-5AB1-AA3AD20E36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02687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F34DD80D-B5C6-38C8-5B72-46129BACB0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128260" y="8624938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01E704FE-F001-1B3C-C0F6-14E583D5B1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128424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E2BB82D-4FB5-8E68-1967-BF2AC589F2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7879" y="8631319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18EA277-8C0C-7C5A-ECE9-7F71425CAF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8747" y="2932113"/>
            <a:ext cx="4188353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66234619-4A37-5D80-AF0F-5E9A3C2B34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14937" y="2931714"/>
            <a:ext cx="4188353" cy="52355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C7864CE-22EE-279A-8C75-B0A7792736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140960" y="2931714"/>
            <a:ext cx="4188353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A163C292-2606-2619-8F59-EA502AB03D62}"/>
              </a:ext>
            </a:extLst>
          </p:cNvPr>
          <p:cNvSpPr txBox="1"/>
          <p:nvPr userDrawn="1"/>
        </p:nvSpPr>
        <p:spPr>
          <a:xfrm>
            <a:off x="8102236" y="8070823"/>
            <a:ext cx="2284730" cy="1263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please use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650">
              <a:latin typeface="Arial"/>
              <a:cs typeface="Arial"/>
            </a:endParaRP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3BC4CE4-C4D0-A722-2B1C-E7613D95AE93}"/>
              </a:ext>
            </a:extLst>
          </p:cNvPr>
          <p:cNvSpPr txBox="1"/>
          <p:nvPr userDrawn="1"/>
        </p:nvSpPr>
        <p:spPr>
          <a:xfrm>
            <a:off x="3076211" y="8070823"/>
            <a:ext cx="2284730" cy="1263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please use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650">
              <a:latin typeface="Arial"/>
              <a:cs typeface="Arial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13A68E34-AB36-F8D1-8028-138E688B27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1610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32139878-6D1D-E8AC-08FC-B9B6B15B6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3" name="object 5">
            <a:extLst>
              <a:ext uri="{FF2B5EF4-FFF2-40B4-BE49-F238E27FC236}">
                <a16:creationId xmlns:a16="http://schemas.microsoft.com/office/drawing/2014/main" id="{84D26E5E-447B-D01E-CF41-248A4CA6D4C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B99C78-155D-F807-C264-5D0764CBE3B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85211A5-497B-57D0-783E-D488BD10F4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89275" y="2932113"/>
            <a:ext cx="6543675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A3D8753B-4DC9-5D49-308B-DEF16A87A1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772048" y="2929446"/>
            <a:ext cx="6543675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object 11">
            <a:extLst>
              <a:ext uri="{FF2B5EF4-FFF2-40B4-BE49-F238E27FC236}">
                <a16:creationId xmlns:a16="http://schemas.microsoft.com/office/drawing/2014/main" id="{E0B2173A-2A4B-3C7B-0E92-8C2A0857FE00}"/>
              </a:ext>
            </a:extLst>
          </p:cNvPr>
          <p:cNvSpPr txBox="1"/>
          <p:nvPr userDrawn="1"/>
        </p:nvSpPr>
        <p:spPr>
          <a:xfrm>
            <a:off x="3076211" y="8028940"/>
            <a:ext cx="3414395" cy="17653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460350D2-50D0-2F1D-0F7C-9AEEAD6659F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772500" y="9103319"/>
            <a:ext cx="5717987" cy="98789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5E4D143C-8F0A-374D-3FD5-B24C56E659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77879" y="8631319"/>
            <a:ext cx="5711906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0" name="Text Placeholder 22">
            <a:extLst>
              <a:ext uri="{FF2B5EF4-FFF2-40B4-BE49-F238E27FC236}">
                <a16:creationId xmlns:a16="http://schemas.microsoft.com/office/drawing/2014/main" id="{71083CD4-779B-62A2-089A-3171F1E48F3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772048" y="8631319"/>
            <a:ext cx="5711906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2B75AE5A-FB99-DB02-FB4E-53DFC0EF1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1610" y="9103319"/>
            <a:ext cx="5718175" cy="98789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F0BB9C0E-475E-89C8-1E02-E9A09934A9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23" name="object 5">
            <a:extLst>
              <a:ext uri="{FF2B5EF4-FFF2-40B4-BE49-F238E27FC236}">
                <a16:creationId xmlns:a16="http://schemas.microsoft.com/office/drawing/2014/main" id="{A68C5322-4622-7A03-0199-D6AA495B377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95FF8B-5F4C-178B-3F2A-7B96C02B927E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5148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hart Placeholder 21">
            <a:extLst>
              <a:ext uri="{FF2B5EF4-FFF2-40B4-BE49-F238E27FC236}">
                <a16:creationId xmlns:a16="http://schemas.microsoft.com/office/drawing/2014/main" id="{77D9B8BA-6C7F-B5CD-0358-EC7A15D456B2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792672" y="2648353"/>
            <a:ext cx="8847962" cy="72045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166A0A3-382F-A14B-D27E-8AF9224D3F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1011" y="3063875"/>
            <a:ext cx="5254625" cy="6789038"/>
          </a:xfrm>
          <a:prstGeom prst="rect">
            <a:avLst/>
          </a:prstGeom>
        </p:spPr>
        <p:txBody>
          <a:bodyPr/>
          <a:lstStyle>
            <a:lvl1pPr marL="12700" indent="0">
              <a:buFont typeface="Arial" panose="020B0604020202020204" pitchFamily="34" charset="0"/>
              <a:buNone/>
              <a:defRPr lang="en-GB" sz="2600" dirty="0" smtClean="0">
                <a:solidFill>
                  <a:schemeClr val="tx1"/>
                </a:solidFill>
                <a:latin typeface="Futura PT Medium" panose="020B0602020204020303" pitchFamily="34" charset="77"/>
                <a:ea typeface="+mn-ea"/>
                <a:cs typeface="+mn-cs"/>
              </a:defRPr>
            </a:lvl1pPr>
            <a:lvl2pPr>
              <a:defRPr sz="850"/>
            </a:lvl2pPr>
          </a:lstStyle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FuturaPT-Medium"/>
              <a:cs typeface="FuturaPT-Medium"/>
            </a:endParaRP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69DE6FCA-98B6-5CF4-DACF-05D298A524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24" name="object 5">
            <a:extLst>
              <a:ext uri="{FF2B5EF4-FFF2-40B4-BE49-F238E27FC236}">
                <a16:creationId xmlns:a16="http://schemas.microsoft.com/office/drawing/2014/main" id="{084F5248-4DD5-107D-F41C-D0A505C181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98CFDC-1157-DA8F-398D-049A26B5424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616594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852CB956-DFAB-C710-9F2F-3E2E6667E3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913395AC-B7A0-447F-597A-BF0247D8DCF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AAEE45-F5D9-EC81-D5FD-E5284C3EF7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9837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B532CF08-A7AD-D3D0-33AF-EEB73EEE50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70855" y="3705799"/>
            <a:ext cx="4213860" cy="146097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05804EB-2E68-7016-742A-D764CD637B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70854" y="3082473"/>
            <a:ext cx="4104000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b="1">
                <a:latin typeface="Futura PT Bold"/>
                <a:cs typeface="Futura PT Bold"/>
              </a:rPr>
              <a:t>LOREM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IPSUM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DOLOR</a:t>
            </a:r>
            <a:r>
              <a:rPr lang="en-SG" sz="1950" b="1" spc="135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SIT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 spc="-20">
                <a:latin typeface="Futura PT Bold"/>
                <a:cs typeface="Futura PT Bold"/>
              </a:rPr>
              <a:t>AMET</a:t>
            </a:r>
            <a:endParaRPr lang="en-SG" sz="1950">
              <a:latin typeface="Futura PT Bold"/>
              <a:cs typeface="Futura PT Bold"/>
            </a:endParaRP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A1DC3B63-478E-23B0-C6C3-CC1BCC09A43E}"/>
              </a:ext>
            </a:extLst>
          </p:cNvPr>
          <p:cNvSpPr txBox="1"/>
          <p:nvPr userDrawn="1"/>
        </p:nvSpPr>
        <p:spPr>
          <a:xfrm>
            <a:off x="11154650" y="7637572"/>
            <a:ext cx="6775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30%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C3B6106C-54E2-FEF8-94D0-B9E7B6C400BD}"/>
              </a:ext>
            </a:extLst>
          </p:cNvPr>
          <p:cNvSpPr txBox="1"/>
          <p:nvPr userDrawn="1"/>
        </p:nvSpPr>
        <p:spPr>
          <a:xfrm>
            <a:off x="11570806" y="4468496"/>
            <a:ext cx="6699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25%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B439A2F0-EA50-28B9-4B4E-0728FF780D31}"/>
              </a:ext>
            </a:extLst>
          </p:cNvPr>
          <p:cNvSpPr txBox="1"/>
          <p:nvPr userDrawn="1"/>
        </p:nvSpPr>
        <p:spPr>
          <a:xfrm>
            <a:off x="8899306" y="3840578"/>
            <a:ext cx="6400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65">
                <a:solidFill>
                  <a:srgbClr val="FFFFFF"/>
                </a:solidFill>
                <a:latin typeface="FuturaPT-Medium"/>
                <a:cs typeface="FuturaPT-Medium"/>
              </a:rPr>
              <a:t>15%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08CD8428-39C9-F755-5684-22B8160BD0D7}"/>
              </a:ext>
            </a:extLst>
          </p:cNvPr>
          <p:cNvSpPr txBox="1"/>
          <p:nvPr userDrawn="1"/>
        </p:nvSpPr>
        <p:spPr>
          <a:xfrm>
            <a:off x="7560373" y="5166778"/>
            <a:ext cx="6527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30">
                <a:solidFill>
                  <a:srgbClr val="FFFFFF"/>
                </a:solidFill>
                <a:latin typeface="FuturaPT-Medium"/>
                <a:cs typeface="FuturaPT-Medium"/>
              </a:rPr>
              <a:t>10%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FA2A515E-973A-ECB7-FB58-90AD4CE23F5C}"/>
              </a:ext>
            </a:extLst>
          </p:cNvPr>
          <p:cNvSpPr txBox="1"/>
          <p:nvPr userDrawn="1"/>
        </p:nvSpPr>
        <p:spPr>
          <a:xfrm>
            <a:off x="7814019" y="7381915"/>
            <a:ext cx="6775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20%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9AF97575-0C5B-8EC2-8C87-C660E83F73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7CC48EE-3698-658D-9E4F-7EE0673001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t>TEMPLATE</a:t>
            </a:r>
            <a:r>
              <a:rPr spc="145"/>
              <a:t> </a:t>
            </a:r>
            <a:r>
              <a:rPr spc="45"/>
              <a:t>SECTION</a:t>
            </a:r>
            <a:r>
              <a:rPr spc="145"/>
              <a:t> </a:t>
            </a:r>
            <a:r>
              <a:rPr spc="-10"/>
              <a:t>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37339A-0F72-346A-DCD7-BE228CA27A59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83591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CED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1BD1230D-5148-C079-720E-8549FA7CEBBB}"/>
              </a:ext>
            </a:extLst>
          </p:cNvPr>
          <p:cNvSpPr/>
          <p:nvPr userDrawn="1"/>
        </p:nvSpPr>
        <p:spPr>
          <a:xfrm>
            <a:off x="7036627" y="5659984"/>
            <a:ext cx="6031230" cy="465455"/>
          </a:xfrm>
          <a:custGeom>
            <a:avLst/>
            <a:gdLst/>
            <a:ahLst/>
            <a:cxnLst/>
            <a:rect l="l" t="t" r="r" b="b"/>
            <a:pathLst>
              <a:path w="6031230" h="465454">
                <a:moveTo>
                  <a:pt x="2649018" y="8889"/>
                </a:moveTo>
                <a:lnTo>
                  <a:pt x="2349572" y="8889"/>
                </a:lnTo>
                <a:lnTo>
                  <a:pt x="2349572" y="451483"/>
                </a:lnTo>
                <a:lnTo>
                  <a:pt x="2649018" y="451483"/>
                </a:lnTo>
                <a:lnTo>
                  <a:pt x="2649018" y="379391"/>
                </a:lnTo>
                <a:lnTo>
                  <a:pt x="2425350" y="379391"/>
                </a:lnTo>
                <a:lnTo>
                  <a:pt x="2425350" y="262243"/>
                </a:lnTo>
                <a:lnTo>
                  <a:pt x="2636003" y="262243"/>
                </a:lnTo>
                <a:lnTo>
                  <a:pt x="2636003" y="190151"/>
                </a:lnTo>
                <a:lnTo>
                  <a:pt x="2425350" y="190151"/>
                </a:lnTo>
                <a:lnTo>
                  <a:pt x="2425350" y="80992"/>
                </a:lnTo>
                <a:lnTo>
                  <a:pt x="2649018" y="80992"/>
                </a:lnTo>
                <a:lnTo>
                  <a:pt x="2649018" y="8889"/>
                </a:lnTo>
                <a:close/>
              </a:path>
              <a:path w="6031230" h="465454">
                <a:moveTo>
                  <a:pt x="2054649" y="8889"/>
                </a:moveTo>
                <a:lnTo>
                  <a:pt x="1978871" y="8889"/>
                </a:lnTo>
                <a:lnTo>
                  <a:pt x="1978871" y="451483"/>
                </a:lnTo>
                <a:lnTo>
                  <a:pt x="2262161" y="451483"/>
                </a:lnTo>
                <a:lnTo>
                  <a:pt x="2262161" y="378773"/>
                </a:lnTo>
                <a:lnTo>
                  <a:pt x="2054649" y="378773"/>
                </a:lnTo>
                <a:lnTo>
                  <a:pt x="2054649" y="8889"/>
                </a:lnTo>
                <a:close/>
              </a:path>
              <a:path w="6031230" h="465454">
                <a:moveTo>
                  <a:pt x="254551" y="276"/>
                </a:moveTo>
                <a:lnTo>
                  <a:pt x="216310" y="1595"/>
                </a:lnTo>
                <a:lnTo>
                  <a:pt x="178594" y="8395"/>
                </a:lnTo>
                <a:lnTo>
                  <a:pt x="142272" y="20427"/>
                </a:lnTo>
                <a:lnTo>
                  <a:pt x="77284" y="59188"/>
                </a:lnTo>
                <a:lnTo>
                  <a:pt x="28294" y="115883"/>
                </a:lnTo>
                <a:lnTo>
                  <a:pt x="11968" y="150333"/>
                </a:lnTo>
                <a:lnTo>
                  <a:pt x="2247" y="188519"/>
                </a:lnTo>
                <a:lnTo>
                  <a:pt x="0" y="230191"/>
                </a:lnTo>
                <a:lnTo>
                  <a:pt x="2971" y="272789"/>
                </a:lnTo>
                <a:lnTo>
                  <a:pt x="13385" y="311763"/>
                </a:lnTo>
                <a:lnTo>
                  <a:pt x="30379" y="346839"/>
                </a:lnTo>
                <a:lnTo>
                  <a:pt x="53087" y="377741"/>
                </a:lnTo>
                <a:lnTo>
                  <a:pt x="80645" y="404194"/>
                </a:lnTo>
                <a:lnTo>
                  <a:pt x="112188" y="425921"/>
                </a:lnTo>
                <a:lnTo>
                  <a:pt x="146852" y="442648"/>
                </a:lnTo>
                <a:lnTo>
                  <a:pt x="183771" y="454098"/>
                </a:lnTo>
                <a:lnTo>
                  <a:pt x="222083" y="459997"/>
                </a:lnTo>
                <a:lnTo>
                  <a:pt x="260922" y="460068"/>
                </a:lnTo>
                <a:lnTo>
                  <a:pt x="299423" y="454037"/>
                </a:lnTo>
                <a:lnTo>
                  <a:pt x="336722" y="441627"/>
                </a:lnTo>
                <a:lnTo>
                  <a:pt x="371954" y="422563"/>
                </a:lnTo>
                <a:lnTo>
                  <a:pt x="404256" y="396569"/>
                </a:lnTo>
                <a:lnTo>
                  <a:pt x="412389" y="387097"/>
                </a:lnTo>
                <a:lnTo>
                  <a:pt x="227381" y="387097"/>
                </a:lnTo>
                <a:lnTo>
                  <a:pt x="188677" y="379818"/>
                </a:lnTo>
                <a:lnTo>
                  <a:pt x="152631" y="364181"/>
                </a:lnTo>
                <a:lnTo>
                  <a:pt x="121286" y="340787"/>
                </a:lnTo>
                <a:lnTo>
                  <a:pt x="96686" y="310238"/>
                </a:lnTo>
                <a:lnTo>
                  <a:pt x="80874" y="273134"/>
                </a:lnTo>
                <a:lnTo>
                  <a:pt x="75892" y="230076"/>
                </a:lnTo>
                <a:lnTo>
                  <a:pt x="80779" y="187526"/>
                </a:lnTo>
                <a:lnTo>
                  <a:pt x="96392" y="150708"/>
                </a:lnTo>
                <a:lnTo>
                  <a:pt x="120716" y="120237"/>
                </a:lnTo>
                <a:lnTo>
                  <a:pt x="151733" y="96729"/>
                </a:lnTo>
                <a:lnTo>
                  <a:pt x="187427" y="80797"/>
                </a:lnTo>
                <a:lnTo>
                  <a:pt x="225781" y="73055"/>
                </a:lnTo>
                <a:lnTo>
                  <a:pt x="412461" y="73055"/>
                </a:lnTo>
                <a:lnTo>
                  <a:pt x="395409" y="54791"/>
                </a:lnTo>
                <a:lnTo>
                  <a:pt x="363748" y="31695"/>
                </a:lnTo>
                <a:lnTo>
                  <a:pt x="329139" y="15076"/>
                </a:lnTo>
                <a:lnTo>
                  <a:pt x="292451" y="4686"/>
                </a:lnTo>
                <a:lnTo>
                  <a:pt x="254551" y="276"/>
                </a:lnTo>
                <a:close/>
              </a:path>
              <a:path w="6031230" h="465454">
                <a:moveTo>
                  <a:pt x="367915" y="320618"/>
                </a:moveTo>
                <a:lnTo>
                  <a:pt x="339010" y="352779"/>
                </a:lnTo>
                <a:lnTo>
                  <a:pt x="304591" y="374179"/>
                </a:lnTo>
                <a:lnTo>
                  <a:pt x="266700" y="385418"/>
                </a:lnTo>
                <a:lnTo>
                  <a:pt x="227381" y="387097"/>
                </a:lnTo>
                <a:lnTo>
                  <a:pt x="412389" y="387097"/>
                </a:lnTo>
                <a:lnTo>
                  <a:pt x="432761" y="363371"/>
                </a:lnTo>
                <a:lnTo>
                  <a:pt x="367915" y="320618"/>
                </a:lnTo>
                <a:close/>
              </a:path>
              <a:path w="6031230" h="465454">
                <a:moveTo>
                  <a:pt x="412461" y="73055"/>
                </a:moveTo>
                <a:lnTo>
                  <a:pt x="225781" y="73055"/>
                </a:lnTo>
                <a:lnTo>
                  <a:pt x="264777" y="74119"/>
                </a:lnTo>
                <a:lnTo>
                  <a:pt x="302418" y="84615"/>
                </a:lnTo>
                <a:lnTo>
                  <a:pt x="336631" y="105122"/>
                </a:lnTo>
                <a:lnTo>
                  <a:pt x="365454" y="136289"/>
                </a:lnTo>
                <a:lnTo>
                  <a:pt x="423254" y="84615"/>
                </a:lnTo>
                <a:lnTo>
                  <a:pt x="412461" y="73055"/>
                </a:lnTo>
                <a:close/>
              </a:path>
              <a:path w="6031230" h="465454">
                <a:moveTo>
                  <a:pt x="1699717" y="7675"/>
                </a:moveTo>
                <a:lnTo>
                  <a:pt x="1513304" y="7675"/>
                </a:lnTo>
                <a:lnTo>
                  <a:pt x="1513304" y="451473"/>
                </a:lnTo>
                <a:lnTo>
                  <a:pt x="1589354" y="451473"/>
                </a:lnTo>
                <a:lnTo>
                  <a:pt x="1589354" y="298818"/>
                </a:lnTo>
                <a:lnTo>
                  <a:pt x="1695016" y="298744"/>
                </a:lnTo>
                <a:lnTo>
                  <a:pt x="1701026" y="298483"/>
                </a:lnTo>
                <a:lnTo>
                  <a:pt x="1791348" y="298483"/>
                </a:lnTo>
                <a:lnTo>
                  <a:pt x="1780500" y="280033"/>
                </a:lnTo>
                <a:lnTo>
                  <a:pt x="1803131" y="266853"/>
                </a:lnTo>
                <a:lnTo>
                  <a:pt x="1821406" y="251658"/>
                </a:lnTo>
                <a:lnTo>
                  <a:pt x="1835655" y="235318"/>
                </a:lnTo>
                <a:lnTo>
                  <a:pt x="1840234" y="228108"/>
                </a:lnTo>
                <a:lnTo>
                  <a:pt x="1589354" y="228108"/>
                </a:lnTo>
                <a:lnTo>
                  <a:pt x="1589354" y="78604"/>
                </a:lnTo>
                <a:lnTo>
                  <a:pt x="1843323" y="78604"/>
                </a:lnTo>
                <a:lnTo>
                  <a:pt x="1834809" y="65283"/>
                </a:lnTo>
                <a:lnTo>
                  <a:pt x="1805693" y="36773"/>
                </a:lnTo>
                <a:lnTo>
                  <a:pt x="1760271" y="14837"/>
                </a:lnTo>
                <a:lnTo>
                  <a:pt x="1715843" y="8002"/>
                </a:lnTo>
                <a:lnTo>
                  <a:pt x="1699717" y="7675"/>
                </a:lnTo>
                <a:close/>
              </a:path>
              <a:path w="6031230" h="465454">
                <a:moveTo>
                  <a:pt x="1791348" y="298483"/>
                </a:moveTo>
                <a:lnTo>
                  <a:pt x="1701026" y="298483"/>
                </a:lnTo>
                <a:lnTo>
                  <a:pt x="1788353" y="451473"/>
                </a:lnTo>
                <a:lnTo>
                  <a:pt x="1881303" y="451473"/>
                </a:lnTo>
                <a:lnTo>
                  <a:pt x="1791348" y="298483"/>
                </a:lnTo>
                <a:close/>
              </a:path>
              <a:path w="6031230" h="465454">
                <a:moveTo>
                  <a:pt x="1695016" y="298744"/>
                </a:moveTo>
                <a:lnTo>
                  <a:pt x="1682367" y="298744"/>
                </a:lnTo>
                <a:lnTo>
                  <a:pt x="1688817" y="298870"/>
                </a:lnTo>
                <a:lnTo>
                  <a:pt x="1695016" y="298744"/>
                </a:lnTo>
                <a:close/>
              </a:path>
              <a:path w="6031230" h="465454">
                <a:moveTo>
                  <a:pt x="1843323" y="78604"/>
                </a:moveTo>
                <a:lnTo>
                  <a:pt x="1703916" y="78604"/>
                </a:lnTo>
                <a:lnTo>
                  <a:pt x="1711822" y="79118"/>
                </a:lnTo>
                <a:lnTo>
                  <a:pt x="1717853" y="79337"/>
                </a:lnTo>
                <a:lnTo>
                  <a:pt x="1745754" y="85726"/>
                </a:lnTo>
                <a:lnTo>
                  <a:pt x="1768476" y="101771"/>
                </a:lnTo>
                <a:lnTo>
                  <a:pt x="1783762" y="125105"/>
                </a:lnTo>
                <a:lnTo>
                  <a:pt x="1789359" y="153356"/>
                </a:lnTo>
                <a:lnTo>
                  <a:pt x="1783700" y="181141"/>
                </a:lnTo>
                <a:lnTo>
                  <a:pt x="1744973" y="219417"/>
                </a:lnTo>
                <a:lnTo>
                  <a:pt x="1700995" y="228108"/>
                </a:lnTo>
                <a:lnTo>
                  <a:pt x="1840234" y="228108"/>
                </a:lnTo>
                <a:lnTo>
                  <a:pt x="1846205" y="218705"/>
                </a:lnTo>
                <a:lnTo>
                  <a:pt x="1857398" y="189091"/>
                </a:lnTo>
                <a:lnTo>
                  <a:pt x="1861760" y="157847"/>
                </a:lnTo>
                <a:lnTo>
                  <a:pt x="1860294" y="127614"/>
                </a:lnTo>
                <a:lnTo>
                  <a:pt x="1854006" y="101033"/>
                </a:lnTo>
                <a:lnTo>
                  <a:pt x="1845825" y="82520"/>
                </a:lnTo>
                <a:lnTo>
                  <a:pt x="1843323" y="78604"/>
                </a:lnTo>
                <a:close/>
              </a:path>
              <a:path w="6031230" h="465454">
                <a:moveTo>
                  <a:pt x="615530" y="8889"/>
                </a:moveTo>
                <a:lnTo>
                  <a:pt x="539753" y="8889"/>
                </a:lnTo>
                <a:lnTo>
                  <a:pt x="539753" y="451483"/>
                </a:lnTo>
                <a:lnTo>
                  <a:pt x="615530" y="451483"/>
                </a:lnTo>
                <a:lnTo>
                  <a:pt x="615530" y="262243"/>
                </a:lnTo>
                <a:lnTo>
                  <a:pt x="897365" y="262243"/>
                </a:lnTo>
                <a:lnTo>
                  <a:pt x="897365" y="190758"/>
                </a:lnTo>
                <a:lnTo>
                  <a:pt x="615530" y="190758"/>
                </a:lnTo>
                <a:lnTo>
                  <a:pt x="615530" y="8889"/>
                </a:lnTo>
                <a:close/>
              </a:path>
              <a:path w="6031230" h="465454">
                <a:moveTo>
                  <a:pt x="897365" y="262243"/>
                </a:moveTo>
                <a:lnTo>
                  <a:pt x="821598" y="262243"/>
                </a:lnTo>
                <a:lnTo>
                  <a:pt x="821598" y="451483"/>
                </a:lnTo>
                <a:lnTo>
                  <a:pt x="897365" y="451483"/>
                </a:lnTo>
                <a:lnTo>
                  <a:pt x="897365" y="262243"/>
                </a:lnTo>
                <a:close/>
              </a:path>
              <a:path w="6031230" h="465454">
                <a:moveTo>
                  <a:pt x="897365" y="8889"/>
                </a:moveTo>
                <a:lnTo>
                  <a:pt x="821598" y="8889"/>
                </a:lnTo>
                <a:lnTo>
                  <a:pt x="821598" y="190758"/>
                </a:lnTo>
                <a:lnTo>
                  <a:pt x="897365" y="190758"/>
                </a:lnTo>
                <a:lnTo>
                  <a:pt x="897365" y="8889"/>
                </a:lnTo>
                <a:close/>
              </a:path>
              <a:path w="6031230" h="465454">
                <a:moveTo>
                  <a:pt x="1241407" y="8889"/>
                </a:moveTo>
                <a:lnTo>
                  <a:pt x="1167262" y="8889"/>
                </a:lnTo>
                <a:lnTo>
                  <a:pt x="986870" y="451483"/>
                </a:lnTo>
                <a:lnTo>
                  <a:pt x="1068637" y="451483"/>
                </a:lnTo>
                <a:lnTo>
                  <a:pt x="1105809" y="357476"/>
                </a:lnTo>
                <a:lnTo>
                  <a:pt x="1383987" y="357476"/>
                </a:lnTo>
                <a:lnTo>
                  <a:pt x="1354499" y="285383"/>
                </a:lnTo>
                <a:lnTo>
                  <a:pt x="1134248" y="285383"/>
                </a:lnTo>
                <a:lnTo>
                  <a:pt x="1150659" y="243455"/>
                </a:lnTo>
                <a:lnTo>
                  <a:pt x="1169948" y="194016"/>
                </a:lnTo>
                <a:lnTo>
                  <a:pt x="1188775" y="145873"/>
                </a:lnTo>
                <a:lnTo>
                  <a:pt x="1203722" y="108028"/>
                </a:lnTo>
                <a:lnTo>
                  <a:pt x="1281957" y="108028"/>
                </a:lnTo>
                <a:lnTo>
                  <a:pt x="1241407" y="8889"/>
                </a:lnTo>
                <a:close/>
              </a:path>
              <a:path w="6031230" h="465454">
                <a:moveTo>
                  <a:pt x="1383987" y="357476"/>
                </a:moveTo>
                <a:lnTo>
                  <a:pt x="1301604" y="357476"/>
                </a:lnTo>
                <a:lnTo>
                  <a:pt x="1338147" y="451483"/>
                </a:lnTo>
                <a:lnTo>
                  <a:pt x="1422438" y="451483"/>
                </a:lnTo>
                <a:lnTo>
                  <a:pt x="1383987" y="357476"/>
                </a:lnTo>
                <a:close/>
              </a:path>
              <a:path w="6031230" h="465454">
                <a:moveTo>
                  <a:pt x="1281957" y="108028"/>
                </a:moveTo>
                <a:lnTo>
                  <a:pt x="1203722" y="108028"/>
                </a:lnTo>
                <a:lnTo>
                  <a:pt x="1218684" y="145922"/>
                </a:lnTo>
                <a:lnTo>
                  <a:pt x="1237490" y="194020"/>
                </a:lnTo>
                <a:lnTo>
                  <a:pt x="1256796" y="243509"/>
                </a:lnTo>
                <a:lnTo>
                  <a:pt x="1273186" y="285383"/>
                </a:lnTo>
                <a:lnTo>
                  <a:pt x="1354499" y="285383"/>
                </a:lnTo>
                <a:lnTo>
                  <a:pt x="1281957" y="108028"/>
                </a:lnTo>
                <a:close/>
              </a:path>
              <a:path w="6031230" h="465454">
                <a:moveTo>
                  <a:pt x="5442766" y="80374"/>
                </a:moveTo>
                <a:lnTo>
                  <a:pt x="5366977" y="80374"/>
                </a:lnTo>
                <a:lnTo>
                  <a:pt x="5366977" y="451483"/>
                </a:lnTo>
                <a:lnTo>
                  <a:pt x="5442766" y="451483"/>
                </a:lnTo>
                <a:lnTo>
                  <a:pt x="5442766" y="80374"/>
                </a:lnTo>
                <a:close/>
              </a:path>
              <a:path w="6031230" h="465454">
                <a:moveTo>
                  <a:pt x="5584615" y="8889"/>
                </a:moveTo>
                <a:lnTo>
                  <a:pt x="5225128" y="8889"/>
                </a:lnTo>
                <a:lnTo>
                  <a:pt x="5225128" y="80374"/>
                </a:lnTo>
                <a:lnTo>
                  <a:pt x="5584615" y="80374"/>
                </a:lnTo>
                <a:lnTo>
                  <a:pt x="5584615" y="8889"/>
                </a:lnTo>
                <a:close/>
              </a:path>
              <a:path w="6031230" h="465454">
                <a:moveTo>
                  <a:pt x="5136314" y="8889"/>
                </a:moveTo>
                <a:lnTo>
                  <a:pt x="5060537" y="8889"/>
                </a:lnTo>
                <a:lnTo>
                  <a:pt x="5060537" y="451483"/>
                </a:lnTo>
                <a:lnTo>
                  <a:pt x="5136314" y="451483"/>
                </a:lnTo>
                <a:lnTo>
                  <a:pt x="5136314" y="8889"/>
                </a:lnTo>
                <a:close/>
              </a:path>
              <a:path w="6031230" h="465454">
                <a:moveTo>
                  <a:pt x="5749196" y="8889"/>
                </a:moveTo>
                <a:lnTo>
                  <a:pt x="5673418" y="8889"/>
                </a:lnTo>
                <a:lnTo>
                  <a:pt x="5673418" y="451483"/>
                </a:lnTo>
                <a:lnTo>
                  <a:pt x="5749196" y="451483"/>
                </a:lnTo>
                <a:lnTo>
                  <a:pt x="5749196" y="262243"/>
                </a:lnTo>
                <a:lnTo>
                  <a:pt x="6031041" y="262243"/>
                </a:lnTo>
                <a:lnTo>
                  <a:pt x="6031041" y="190758"/>
                </a:lnTo>
                <a:lnTo>
                  <a:pt x="5749196" y="190758"/>
                </a:lnTo>
                <a:lnTo>
                  <a:pt x="5749196" y="8889"/>
                </a:lnTo>
                <a:close/>
              </a:path>
              <a:path w="6031230" h="465454">
                <a:moveTo>
                  <a:pt x="6031041" y="262243"/>
                </a:moveTo>
                <a:lnTo>
                  <a:pt x="5955263" y="262243"/>
                </a:lnTo>
                <a:lnTo>
                  <a:pt x="5955263" y="451483"/>
                </a:lnTo>
                <a:lnTo>
                  <a:pt x="6031041" y="451483"/>
                </a:lnTo>
                <a:lnTo>
                  <a:pt x="6031041" y="262243"/>
                </a:lnTo>
                <a:close/>
              </a:path>
              <a:path w="6031230" h="465454">
                <a:moveTo>
                  <a:pt x="6031041" y="8889"/>
                </a:moveTo>
                <a:lnTo>
                  <a:pt x="5955263" y="8889"/>
                </a:lnTo>
                <a:lnTo>
                  <a:pt x="5955263" y="190758"/>
                </a:lnTo>
                <a:lnTo>
                  <a:pt x="6031041" y="190758"/>
                </a:lnTo>
                <a:lnTo>
                  <a:pt x="6031041" y="8889"/>
                </a:lnTo>
                <a:close/>
              </a:path>
              <a:path w="6031230" h="465454">
                <a:moveTo>
                  <a:pt x="2780208" y="328230"/>
                </a:moveTo>
                <a:lnTo>
                  <a:pt x="2727005" y="386166"/>
                </a:lnTo>
                <a:lnTo>
                  <a:pt x="2732189" y="391223"/>
                </a:lnTo>
                <a:lnTo>
                  <a:pt x="2750778" y="407471"/>
                </a:lnTo>
                <a:lnTo>
                  <a:pt x="2795562" y="435596"/>
                </a:lnTo>
                <a:lnTo>
                  <a:pt x="2844841" y="455425"/>
                </a:lnTo>
                <a:lnTo>
                  <a:pt x="2893290" y="464361"/>
                </a:lnTo>
                <a:lnTo>
                  <a:pt x="2919795" y="465430"/>
                </a:lnTo>
                <a:lnTo>
                  <a:pt x="2924507" y="465399"/>
                </a:lnTo>
                <a:lnTo>
                  <a:pt x="2980551" y="458843"/>
                </a:lnTo>
                <a:lnTo>
                  <a:pt x="3027216" y="441860"/>
                </a:lnTo>
                <a:lnTo>
                  <a:pt x="3073897" y="399656"/>
                </a:lnTo>
                <a:lnTo>
                  <a:pt x="3078140" y="391223"/>
                </a:lnTo>
                <a:lnTo>
                  <a:pt x="2923942" y="391223"/>
                </a:lnTo>
                <a:lnTo>
                  <a:pt x="2902914" y="389977"/>
                </a:lnTo>
                <a:lnTo>
                  <a:pt x="2853085" y="377695"/>
                </a:lnTo>
                <a:lnTo>
                  <a:pt x="2805402" y="350493"/>
                </a:lnTo>
                <a:lnTo>
                  <a:pt x="2785653" y="333728"/>
                </a:lnTo>
                <a:lnTo>
                  <a:pt x="2780208" y="328230"/>
                </a:lnTo>
                <a:close/>
              </a:path>
              <a:path w="6031230" h="465454">
                <a:moveTo>
                  <a:pt x="2919932" y="0"/>
                </a:moveTo>
                <a:lnTo>
                  <a:pt x="2866126" y="6690"/>
                </a:lnTo>
                <a:lnTo>
                  <a:pt x="2822636" y="24020"/>
                </a:lnTo>
                <a:lnTo>
                  <a:pt x="2774550" y="70857"/>
                </a:lnTo>
                <a:lnTo>
                  <a:pt x="2759015" y="130016"/>
                </a:lnTo>
                <a:lnTo>
                  <a:pt x="2764852" y="163286"/>
                </a:lnTo>
                <a:lnTo>
                  <a:pt x="2802245" y="216421"/>
                </a:lnTo>
                <a:lnTo>
                  <a:pt x="2857710" y="246186"/>
                </a:lnTo>
                <a:lnTo>
                  <a:pt x="2910466" y="262323"/>
                </a:lnTo>
                <a:lnTo>
                  <a:pt x="2948632" y="272106"/>
                </a:lnTo>
                <a:lnTo>
                  <a:pt x="2978043" y="282681"/>
                </a:lnTo>
                <a:lnTo>
                  <a:pt x="2999970" y="296717"/>
                </a:lnTo>
                <a:lnTo>
                  <a:pt x="3013617" y="313531"/>
                </a:lnTo>
                <a:lnTo>
                  <a:pt x="3018190" y="332440"/>
                </a:lnTo>
                <a:lnTo>
                  <a:pt x="3015278" y="347679"/>
                </a:lnTo>
                <a:lnTo>
                  <a:pt x="2986704" y="378019"/>
                </a:lnTo>
                <a:lnTo>
                  <a:pt x="2940526" y="390393"/>
                </a:lnTo>
                <a:lnTo>
                  <a:pt x="2923942" y="391223"/>
                </a:lnTo>
                <a:lnTo>
                  <a:pt x="3078140" y="391223"/>
                </a:lnTo>
                <a:lnTo>
                  <a:pt x="3089586" y="368477"/>
                </a:lnTo>
                <a:lnTo>
                  <a:pt x="3095392" y="332502"/>
                </a:lnTo>
                <a:lnTo>
                  <a:pt x="3087683" y="289640"/>
                </a:lnTo>
                <a:lnTo>
                  <a:pt x="3046048" y="234809"/>
                </a:lnTo>
                <a:lnTo>
                  <a:pt x="3001812" y="211086"/>
                </a:lnTo>
                <a:lnTo>
                  <a:pt x="2942396" y="192952"/>
                </a:lnTo>
                <a:lnTo>
                  <a:pt x="2912235" y="185292"/>
                </a:lnTo>
                <a:lnTo>
                  <a:pt x="2898142" y="181429"/>
                </a:lnTo>
                <a:lnTo>
                  <a:pt x="2861431" y="166120"/>
                </a:lnTo>
                <a:lnTo>
                  <a:pt x="2836531" y="130320"/>
                </a:lnTo>
                <a:lnTo>
                  <a:pt x="2837352" y="118798"/>
                </a:lnTo>
                <a:lnTo>
                  <a:pt x="2866621" y="82947"/>
                </a:lnTo>
                <a:lnTo>
                  <a:pt x="2906026" y="74071"/>
                </a:lnTo>
                <a:lnTo>
                  <a:pt x="2914141" y="73620"/>
                </a:lnTo>
                <a:lnTo>
                  <a:pt x="3088221" y="73620"/>
                </a:lnTo>
                <a:lnTo>
                  <a:pt x="3094073" y="66825"/>
                </a:lnTo>
                <a:lnTo>
                  <a:pt x="3052117" y="34941"/>
                </a:lnTo>
                <a:lnTo>
                  <a:pt x="3012295" y="15465"/>
                </a:lnTo>
                <a:lnTo>
                  <a:pt x="2968630" y="3884"/>
                </a:lnTo>
                <a:lnTo>
                  <a:pt x="2944869" y="973"/>
                </a:lnTo>
                <a:lnTo>
                  <a:pt x="2919932" y="0"/>
                </a:lnTo>
                <a:close/>
              </a:path>
              <a:path w="6031230" h="465454">
                <a:moveTo>
                  <a:pt x="3088221" y="73620"/>
                </a:moveTo>
                <a:lnTo>
                  <a:pt x="2920696" y="73620"/>
                </a:lnTo>
                <a:lnTo>
                  <a:pt x="2923125" y="73662"/>
                </a:lnTo>
                <a:lnTo>
                  <a:pt x="2925554" y="73777"/>
                </a:lnTo>
                <a:lnTo>
                  <a:pt x="2967605" y="80761"/>
                </a:lnTo>
                <a:lnTo>
                  <a:pt x="3020777" y="106615"/>
                </a:lnTo>
                <a:lnTo>
                  <a:pt x="3043750" y="125263"/>
                </a:lnTo>
                <a:lnTo>
                  <a:pt x="3088221" y="73620"/>
                </a:lnTo>
                <a:close/>
              </a:path>
              <a:path w="6031230" h="465454">
                <a:moveTo>
                  <a:pt x="3556436" y="1832"/>
                </a:moveTo>
                <a:lnTo>
                  <a:pt x="3497355" y="26815"/>
                </a:lnTo>
                <a:lnTo>
                  <a:pt x="3464606" y="78248"/>
                </a:lnTo>
                <a:lnTo>
                  <a:pt x="3459217" y="116620"/>
                </a:lnTo>
                <a:lnTo>
                  <a:pt x="3461292" y="135950"/>
                </a:lnTo>
                <a:lnTo>
                  <a:pt x="3479374" y="178635"/>
                </a:lnTo>
                <a:lnTo>
                  <a:pt x="3497003" y="199679"/>
                </a:lnTo>
                <a:lnTo>
                  <a:pt x="3492877" y="202705"/>
                </a:lnTo>
                <a:lnTo>
                  <a:pt x="3458987" y="228421"/>
                </a:lnTo>
                <a:lnTo>
                  <a:pt x="3422241" y="281821"/>
                </a:lnTo>
                <a:lnTo>
                  <a:pt x="3414511" y="338736"/>
                </a:lnTo>
                <a:lnTo>
                  <a:pt x="3420649" y="365915"/>
                </a:lnTo>
                <a:lnTo>
                  <a:pt x="3448414" y="413419"/>
                </a:lnTo>
                <a:lnTo>
                  <a:pt x="3491359" y="448593"/>
                </a:lnTo>
                <a:lnTo>
                  <a:pt x="3564890" y="463677"/>
                </a:lnTo>
                <a:lnTo>
                  <a:pt x="3605221" y="454215"/>
                </a:lnTo>
                <a:lnTo>
                  <a:pt x="3644030" y="429975"/>
                </a:lnTo>
                <a:lnTo>
                  <a:pt x="3678390" y="388375"/>
                </a:lnTo>
                <a:lnTo>
                  <a:pt x="3784409" y="388375"/>
                </a:lnTo>
                <a:lnTo>
                  <a:pt x="3783249" y="387140"/>
                </a:lnTo>
                <a:lnTo>
                  <a:pt x="3556436" y="387140"/>
                </a:lnTo>
                <a:lnTo>
                  <a:pt x="3544176" y="386313"/>
                </a:lnTo>
                <a:lnTo>
                  <a:pt x="3503880" y="361187"/>
                </a:lnTo>
                <a:lnTo>
                  <a:pt x="3492500" y="327361"/>
                </a:lnTo>
                <a:lnTo>
                  <a:pt x="3493179" y="316379"/>
                </a:lnTo>
                <a:lnTo>
                  <a:pt x="3515393" y="277435"/>
                </a:lnTo>
                <a:lnTo>
                  <a:pt x="3552823" y="253918"/>
                </a:lnTo>
                <a:lnTo>
                  <a:pt x="3658392" y="253918"/>
                </a:lnTo>
                <a:lnTo>
                  <a:pt x="3617837" y="210998"/>
                </a:lnTo>
                <a:lnTo>
                  <a:pt x="3626779" y="204726"/>
                </a:lnTo>
                <a:lnTo>
                  <a:pt x="3630905" y="201732"/>
                </a:lnTo>
                <a:lnTo>
                  <a:pt x="3659088" y="171422"/>
                </a:lnTo>
                <a:lnTo>
                  <a:pt x="3663024" y="162759"/>
                </a:lnTo>
                <a:lnTo>
                  <a:pt x="3568718" y="162759"/>
                </a:lnTo>
                <a:lnTo>
                  <a:pt x="3548516" y="144733"/>
                </a:lnTo>
                <a:lnTo>
                  <a:pt x="3533096" y="124227"/>
                </a:lnTo>
                <a:lnTo>
                  <a:pt x="3529433" y="102003"/>
                </a:lnTo>
                <a:lnTo>
                  <a:pt x="3544499" y="78824"/>
                </a:lnTo>
                <a:lnTo>
                  <a:pt x="3550507" y="74750"/>
                </a:lnTo>
                <a:lnTo>
                  <a:pt x="3556593" y="71882"/>
                </a:lnTo>
                <a:lnTo>
                  <a:pt x="3562687" y="70137"/>
                </a:lnTo>
                <a:lnTo>
                  <a:pt x="3568718" y="69432"/>
                </a:lnTo>
                <a:lnTo>
                  <a:pt x="3671784" y="69432"/>
                </a:lnTo>
                <a:lnTo>
                  <a:pt x="3671534" y="68209"/>
                </a:lnTo>
                <a:lnTo>
                  <a:pt x="3654912" y="38630"/>
                </a:lnTo>
                <a:lnTo>
                  <a:pt x="3629535" y="15924"/>
                </a:lnTo>
                <a:lnTo>
                  <a:pt x="3596384" y="2766"/>
                </a:lnTo>
                <a:lnTo>
                  <a:pt x="3556436" y="1832"/>
                </a:lnTo>
                <a:close/>
              </a:path>
              <a:path w="6031230" h="465454">
                <a:moveTo>
                  <a:pt x="3784409" y="388375"/>
                </a:moveTo>
                <a:lnTo>
                  <a:pt x="3678390" y="388375"/>
                </a:lnTo>
                <a:lnTo>
                  <a:pt x="3736870" y="450645"/>
                </a:lnTo>
                <a:lnTo>
                  <a:pt x="3842888" y="450645"/>
                </a:lnTo>
                <a:lnTo>
                  <a:pt x="3784409" y="388375"/>
                </a:lnTo>
                <a:close/>
              </a:path>
              <a:path w="6031230" h="465454">
                <a:moveTo>
                  <a:pt x="3658392" y="253918"/>
                </a:moveTo>
                <a:lnTo>
                  <a:pt x="3552823" y="253918"/>
                </a:lnTo>
                <a:lnTo>
                  <a:pt x="3627795" y="333644"/>
                </a:lnTo>
                <a:lnTo>
                  <a:pt x="3622426" y="341111"/>
                </a:lnTo>
                <a:lnTo>
                  <a:pt x="3594617" y="371592"/>
                </a:lnTo>
                <a:lnTo>
                  <a:pt x="3556436" y="387140"/>
                </a:lnTo>
                <a:lnTo>
                  <a:pt x="3783249" y="387140"/>
                </a:lnTo>
                <a:lnTo>
                  <a:pt x="3722410" y="322356"/>
                </a:lnTo>
                <a:lnTo>
                  <a:pt x="3756957" y="264588"/>
                </a:lnTo>
                <a:lnTo>
                  <a:pt x="3668474" y="264588"/>
                </a:lnTo>
                <a:lnTo>
                  <a:pt x="3658392" y="253918"/>
                </a:lnTo>
                <a:close/>
              </a:path>
              <a:path w="6031230" h="465454">
                <a:moveTo>
                  <a:pt x="3803496" y="186769"/>
                </a:moveTo>
                <a:lnTo>
                  <a:pt x="3715122" y="186769"/>
                </a:lnTo>
                <a:lnTo>
                  <a:pt x="3668474" y="264588"/>
                </a:lnTo>
                <a:lnTo>
                  <a:pt x="3756957" y="264588"/>
                </a:lnTo>
                <a:lnTo>
                  <a:pt x="3803496" y="186769"/>
                </a:lnTo>
                <a:close/>
              </a:path>
              <a:path w="6031230" h="465454">
                <a:moveTo>
                  <a:pt x="3671784" y="69432"/>
                </a:moveTo>
                <a:lnTo>
                  <a:pt x="3568718" y="69432"/>
                </a:lnTo>
                <a:lnTo>
                  <a:pt x="3574749" y="70137"/>
                </a:lnTo>
                <a:lnTo>
                  <a:pt x="3580843" y="71882"/>
                </a:lnTo>
                <a:lnTo>
                  <a:pt x="3586930" y="74750"/>
                </a:lnTo>
                <a:lnTo>
                  <a:pt x="3592937" y="78824"/>
                </a:lnTo>
                <a:lnTo>
                  <a:pt x="3608005" y="102003"/>
                </a:lnTo>
                <a:lnTo>
                  <a:pt x="3604344" y="124227"/>
                </a:lnTo>
                <a:lnTo>
                  <a:pt x="3588925" y="144733"/>
                </a:lnTo>
                <a:lnTo>
                  <a:pt x="3568718" y="162759"/>
                </a:lnTo>
                <a:lnTo>
                  <a:pt x="3663024" y="162759"/>
                </a:lnTo>
                <a:lnTo>
                  <a:pt x="3674601" y="137281"/>
                </a:lnTo>
                <a:lnTo>
                  <a:pt x="3678424" y="101985"/>
                </a:lnTo>
                <a:lnTo>
                  <a:pt x="3671784" y="69432"/>
                </a:lnTo>
                <a:close/>
              </a:path>
              <a:path w="6031230" h="465454">
                <a:moveTo>
                  <a:pt x="4925588" y="8889"/>
                </a:moveTo>
                <a:lnTo>
                  <a:pt x="4626141" y="8889"/>
                </a:lnTo>
                <a:lnTo>
                  <a:pt x="4626141" y="451483"/>
                </a:lnTo>
                <a:lnTo>
                  <a:pt x="4925588" y="451483"/>
                </a:lnTo>
                <a:lnTo>
                  <a:pt x="4925588" y="379391"/>
                </a:lnTo>
                <a:lnTo>
                  <a:pt x="4701919" y="379391"/>
                </a:lnTo>
                <a:lnTo>
                  <a:pt x="4701919" y="262243"/>
                </a:lnTo>
                <a:lnTo>
                  <a:pt x="4912583" y="262243"/>
                </a:lnTo>
                <a:lnTo>
                  <a:pt x="4912583" y="190151"/>
                </a:lnTo>
                <a:lnTo>
                  <a:pt x="4701919" y="190151"/>
                </a:lnTo>
                <a:lnTo>
                  <a:pt x="4701919" y="80992"/>
                </a:lnTo>
                <a:lnTo>
                  <a:pt x="4925588" y="80992"/>
                </a:lnTo>
                <a:lnTo>
                  <a:pt x="4925588" y="8889"/>
                </a:lnTo>
                <a:close/>
              </a:path>
              <a:path w="6031230" h="465454">
                <a:moveTo>
                  <a:pt x="4220122" y="9036"/>
                </a:moveTo>
                <a:lnTo>
                  <a:pt x="4143297" y="9036"/>
                </a:lnTo>
                <a:lnTo>
                  <a:pt x="4143297" y="451337"/>
                </a:lnTo>
                <a:lnTo>
                  <a:pt x="4220122" y="451337"/>
                </a:lnTo>
                <a:lnTo>
                  <a:pt x="4220122" y="322691"/>
                </a:lnTo>
                <a:lnTo>
                  <a:pt x="4299869" y="242380"/>
                </a:lnTo>
                <a:lnTo>
                  <a:pt x="4395202" y="242380"/>
                </a:lnTo>
                <a:lnTo>
                  <a:pt x="4383091" y="224883"/>
                </a:lnTo>
                <a:lnTo>
                  <a:pt x="4220122" y="224883"/>
                </a:lnTo>
                <a:lnTo>
                  <a:pt x="4220122" y="9036"/>
                </a:lnTo>
                <a:close/>
              </a:path>
              <a:path w="6031230" h="465454">
                <a:moveTo>
                  <a:pt x="4395202" y="242380"/>
                </a:moveTo>
                <a:lnTo>
                  <a:pt x="4299869" y="242380"/>
                </a:lnTo>
                <a:lnTo>
                  <a:pt x="4444430" y="451337"/>
                </a:lnTo>
                <a:lnTo>
                  <a:pt x="4539830" y="451337"/>
                </a:lnTo>
                <a:lnTo>
                  <a:pt x="4395202" y="242380"/>
                </a:lnTo>
                <a:close/>
              </a:path>
              <a:path w="6031230" h="465454">
                <a:moveTo>
                  <a:pt x="4529317" y="9036"/>
                </a:moveTo>
                <a:lnTo>
                  <a:pt x="4431561" y="9036"/>
                </a:lnTo>
                <a:lnTo>
                  <a:pt x="4220122" y="224883"/>
                </a:lnTo>
                <a:lnTo>
                  <a:pt x="4383091" y="224883"/>
                </a:lnTo>
                <a:lnTo>
                  <a:pt x="4355877" y="185565"/>
                </a:lnTo>
                <a:lnTo>
                  <a:pt x="4529317" y="90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66345A-DE2C-21BB-5EF8-7C68F6FEBA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18550" y="10024745"/>
            <a:ext cx="2667000" cy="201930"/>
          </a:xfrm>
          <a:prstGeom prst="rect">
            <a:avLst/>
          </a:prstGeom>
        </p:spPr>
        <p:txBody>
          <a:bodyPr/>
          <a:lstStyle>
            <a:lvl1pPr algn="ctr">
              <a:defRPr lang="en-US" sz="1150" dirty="0">
                <a:latin typeface="FuturaPT-Medium"/>
                <a:cs typeface="FuturaPT-Medium"/>
              </a:defRPr>
            </a:lvl1pPr>
          </a:lstStyle>
          <a:p>
            <a:pPr lvl="0"/>
            <a:r>
              <a:rPr lang="en-GB"/>
              <a:t>PRESENTATION TEMPLATE NOV 2023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6854008" y="1151798"/>
            <a:ext cx="2413000" cy="186690"/>
          </a:xfrm>
          <a:custGeom>
            <a:avLst/>
            <a:gdLst/>
            <a:ahLst/>
            <a:cxnLst/>
            <a:rect l="l" t="t" r="r" b="b"/>
            <a:pathLst>
              <a:path w="2413000" h="186690">
                <a:moveTo>
                  <a:pt x="1059611" y="3560"/>
                </a:moveTo>
                <a:lnTo>
                  <a:pt x="939835" y="3560"/>
                </a:lnTo>
                <a:lnTo>
                  <a:pt x="939835" y="180591"/>
                </a:lnTo>
                <a:lnTo>
                  <a:pt x="1059611" y="180591"/>
                </a:lnTo>
                <a:lnTo>
                  <a:pt x="1059611" y="151754"/>
                </a:lnTo>
                <a:lnTo>
                  <a:pt x="970148" y="151754"/>
                </a:lnTo>
                <a:lnTo>
                  <a:pt x="970148" y="104897"/>
                </a:lnTo>
                <a:lnTo>
                  <a:pt x="1054407" y="104897"/>
                </a:lnTo>
                <a:lnTo>
                  <a:pt x="1054407" y="76060"/>
                </a:lnTo>
                <a:lnTo>
                  <a:pt x="970148" y="76060"/>
                </a:lnTo>
                <a:lnTo>
                  <a:pt x="970148" y="32396"/>
                </a:lnTo>
                <a:lnTo>
                  <a:pt x="1059611" y="32396"/>
                </a:lnTo>
                <a:lnTo>
                  <a:pt x="1059611" y="3560"/>
                </a:lnTo>
                <a:close/>
              </a:path>
              <a:path w="2413000" h="186690">
                <a:moveTo>
                  <a:pt x="821870" y="3560"/>
                </a:moveTo>
                <a:lnTo>
                  <a:pt x="791557" y="3560"/>
                </a:lnTo>
                <a:lnTo>
                  <a:pt x="791557" y="180591"/>
                </a:lnTo>
                <a:lnTo>
                  <a:pt x="904872" y="180591"/>
                </a:lnTo>
                <a:lnTo>
                  <a:pt x="904872" y="151503"/>
                </a:lnTo>
                <a:lnTo>
                  <a:pt x="821870" y="151503"/>
                </a:lnTo>
                <a:lnTo>
                  <a:pt x="821870" y="3560"/>
                </a:lnTo>
                <a:close/>
              </a:path>
              <a:path w="2413000" h="186690">
                <a:moveTo>
                  <a:pt x="101822" y="107"/>
                </a:moveTo>
                <a:lnTo>
                  <a:pt x="64084" y="5507"/>
                </a:lnTo>
                <a:lnTo>
                  <a:pt x="30916" y="23675"/>
                </a:lnTo>
                <a:lnTo>
                  <a:pt x="7746" y="53053"/>
                </a:lnTo>
                <a:lnTo>
                  <a:pt x="0" y="92080"/>
                </a:lnTo>
                <a:lnTo>
                  <a:pt x="8447" y="131923"/>
                </a:lnTo>
                <a:lnTo>
                  <a:pt x="32260" y="161677"/>
                </a:lnTo>
                <a:lnTo>
                  <a:pt x="66037" y="179618"/>
                </a:lnTo>
                <a:lnTo>
                  <a:pt x="104373" y="184026"/>
                </a:lnTo>
                <a:lnTo>
                  <a:pt x="141867" y="173176"/>
                </a:lnTo>
                <a:lnTo>
                  <a:pt x="165182" y="152411"/>
                </a:lnTo>
                <a:lnTo>
                  <a:pt x="114387" y="152411"/>
                </a:lnTo>
                <a:lnTo>
                  <a:pt x="75479" y="151924"/>
                </a:lnTo>
                <a:lnTo>
                  <a:pt x="43214" y="130544"/>
                </a:lnTo>
                <a:lnTo>
                  <a:pt x="30365" y="92028"/>
                </a:lnTo>
                <a:lnTo>
                  <a:pt x="43042" y="53854"/>
                </a:lnTo>
                <a:lnTo>
                  <a:pt x="74975" y="32315"/>
                </a:lnTo>
                <a:lnTo>
                  <a:pt x="113558" y="31253"/>
                </a:lnTo>
                <a:lnTo>
                  <a:pt x="166111" y="31253"/>
                </a:lnTo>
                <a:lnTo>
                  <a:pt x="138704" y="9032"/>
                </a:lnTo>
                <a:lnTo>
                  <a:pt x="101822" y="107"/>
                </a:lnTo>
                <a:close/>
              </a:path>
              <a:path w="2413000" h="186690">
                <a:moveTo>
                  <a:pt x="147168" y="128247"/>
                </a:moveTo>
                <a:lnTo>
                  <a:pt x="114387" y="152411"/>
                </a:lnTo>
                <a:lnTo>
                  <a:pt x="165182" y="152411"/>
                </a:lnTo>
                <a:lnTo>
                  <a:pt x="173115" y="145346"/>
                </a:lnTo>
                <a:lnTo>
                  <a:pt x="147168" y="128247"/>
                </a:lnTo>
                <a:close/>
              </a:path>
              <a:path w="2413000" h="186690">
                <a:moveTo>
                  <a:pt x="166111" y="31253"/>
                </a:moveTo>
                <a:lnTo>
                  <a:pt x="113558" y="31253"/>
                </a:lnTo>
                <a:lnTo>
                  <a:pt x="146184" y="54511"/>
                </a:lnTo>
                <a:lnTo>
                  <a:pt x="169303" y="33841"/>
                </a:lnTo>
                <a:lnTo>
                  <a:pt x="166111" y="31253"/>
                </a:lnTo>
                <a:close/>
              </a:path>
              <a:path w="2413000" h="186690">
                <a:moveTo>
                  <a:pt x="688795" y="3067"/>
                </a:moveTo>
                <a:lnTo>
                  <a:pt x="605321" y="3067"/>
                </a:lnTo>
                <a:lnTo>
                  <a:pt x="605321" y="180591"/>
                </a:lnTo>
                <a:lnTo>
                  <a:pt x="635750" y="180591"/>
                </a:lnTo>
                <a:lnTo>
                  <a:pt x="635750" y="119525"/>
                </a:lnTo>
                <a:lnTo>
                  <a:pt x="678010" y="119493"/>
                </a:lnTo>
                <a:lnTo>
                  <a:pt x="680419" y="119389"/>
                </a:lnTo>
                <a:lnTo>
                  <a:pt x="716548" y="119389"/>
                </a:lnTo>
                <a:lnTo>
                  <a:pt x="712208" y="112007"/>
                </a:lnTo>
                <a:lnTo>
                  <a:pt x="721259" y="106736"/>
                </a:lnTo>
                <a:lnTo>
                  <a:pt x="728569" y="100660"/>
                </a:lnTo>
                <a:lnTo>
                  <a:pt x="734269" y="94126"/>
                </a:lnTo>
                <a:lnTo>
                  <a:pt x="736101" y="91243"/>
                </a:lnTo>
                <a:lnTo>
                  <a:pt x="635750" y="91243"/>
                </a:lnTo>
                <a:lnTo>
                  <a:pt x="635750" y="31433"/>
                </a:lnTo>
                <a:lnTo>
                  <a:pt x="737332" y="31433"/>
                </a:lnTo>
                <a:lnTo>
                  <a:pt x="733929" y="26110"/>
                </a:lnTo>
                <a:lnTo>
                  <a:pt x="696387" y="3675"/>
                </a:lnTo>
                <a:lnTo>
                  <a:pt x="688795" y="3067"/>
                </a:lnTo>
                <a:close/>
              </a:path>
              <a:path w="2413000" h="186690">
                <a:moveTo>
                  <a:pt x="716548" y="119389"/>
                </a:moveTo>
                <a:lnTo>
                  <a:pt x="680419" y="119389"/>
                </a:lnTo>
                <a:lnTo>
                  <a:pt x="715349" y="180591"/>
                </a:lnTo>
                <a:lnTo>
                  <a:pt x="752532" y="180591"/>
                </a:lnTo>
                <a:lnTo>
                  <a:pt x="716548" y="119389"/>
                </a:lnTo>
                <a:close/>
              </a:path>
              <a:path w="2413000" h="186690">
                <a:moveTo>
                  <a:pt x="678010" y="119493"/>
                </a:moveTo>
                <a:lnTo>
                  <a:pt x="672953" y="119493"/>
                </a:lnTo>
                <a:lnTo>
                  <a:pt x="675539" y="119546"/>
                </a:lnTo>
                <a:lnTo>
                  <a:pt x="678010" y="119493"/>
                </a:lnTo>
                <a:close/>
              </a:path>
              <a:path w="2413000" h="186690">
                <a:moveTo>
                  <a:pt x="737332" y="31433"/>
                </a:moveTo>
                <a:lnTo>
                  <a:pt x="681570" y="31433"/>
                </a:lnTo>
                <a:lnTo>
                  <a:pt x="684733" y="31643"/>
                </a:lnTo>
                <a:lnTo>
                  <a:pt x="687141" y="31737"/>
                </a:lnTo>
                <a:lnTo>
                  <a:pt x="698303" y="34290"/>
                </a:lnTo>
                <a:lnTo>
                  <a:pt x="707393" y="40706"/>
                </a:lnTo>
                <a:lnTo>
                  <a:pt x="713508" y="50038"/>
                </a:lnTo>
                <a:lnTo>
                  <a:pt x="715747" y="61338"/>
                </a:lnTo>
                <a:lnTo>
                  <a:pt x="713484" y="72452"/>
                </a:lnTo>
                <a:lnTo>
                  <a:pt x="680408" y="91243"/>
                </a:lnTo>
                <a:lnTo>
                  <a:pt x="736101" y="91243"/>
                </a:lnTo>
                <a:lnTo>
                  <a:pt x="738490" y="87484"/>
                </a:lnTo>
                <a:lnTo>
                  <a:pt x="742967" y="75633"/>
                </a:lnTo>
                <a:lnTo>
                  <a:pt x="744711" y="63132"/>
                </a:lnTo>
                <a:lnTo>
                  <a:pt x="744125" y="51039"/>
                </a:lnTo>
                <a:lnTo>
                  <a:pt x="741610" y="40407"/>
                </a:lnTo>
                <a:lnTo>
                  <a:pt x="738335" y="33004"/>
                </a:lnTo>
                <a:lnTo>
                  <a:pt x="737332" y="31433"/>
                </a:lnTo>
                <a:close/>
              </a:path>
              <a:path w="2413000" h="186690">
                <a:moveTo>
                  <a:pt x="246222" y="3560"/>
                </a:moveTo>
                <a:lnTo>
                  <a:pt x="215909" y="3560"/>
                </a:lnTo>
                <a:lnTo>
                  <a:pt x="215909" y="180591"/>
                </a:lnTo>
                <a:lnTo>
                  <a:pt x="246222" y="180591"/>
                </a:lnTo>
                <a:lnTo>
                  <a:pt x="246222" y="104897"/>
                </a:lnTo>
                <a:lnTo>
                  <a:pt x="358952" y="104897"/>
                </a:lnTo>
                <a:lnTo>
                  <a:pt x="358952" y="76301"/>
                </a:lnTo>
                <a:lnTo>
                  <a:pt x="246222" y="76301"/>
                </a:lnTo>
                <a:lnTo>
                  <a:pt x="246222" y="3560"/>
                </a:lnTo>
                <a:close/>
              </a:path>
              <a:path w="2413000" h="186690">
                <a:moveTo>
                  <a:pt x="358952" y="104897"/>
                </a:moveTo>
                <a:lnTo>
                  <a:pt x="328639" y="104897"/>
                </a:lnTo>
                <a:lnTo>
                  <a:pt x="328639" y="180591"/>
                </a:lnTo>
                <a:lnTo>
                  <a:pt x="358952" y="180591"/>
                </a:lnTo>
                <a:lnTo>
                  <a:pt x="358952" y="104897"/>
                </a:lnTo>
                <a:close/>
              </a:path>
              <a:path w="2413000" h="186690">
                <a:moveTo>
                  <a:pt x="358952" y="3560"/>
                </a:moveTo>
                <a:lnTo>
                  <a:pt x="328639" y="3560"/>
                </a:lnTo>
                <a:lnTo>
                  <a:pt x="328639" y="76301"/>
                </a:lnTo>
                <a:lnTo>
                  <a:pt x="358952" y="76301"/>
                </a:lnTo>
                <a:lnTo>
                  <a:pt x="358952" y="3560"/>
                </a:lnTo>
                <a:close/>
              </a:path>
              <a:path w="2413000" h="186690">
                <a:moveTo>
                  <a:pt x="496571" y="3560"/>
                </a:moveTo>
                <a:lnTo>
                  <a:pt x="466907" y="3560"/>
                </a:lnTo>
                <a:lnTo>
                  <a:pt x="394752" y="180591"/>
                </a:lnTo>
                <a:lnTo>
                  <a:pt x="427463" y="180591"/>
                </a:lnTo>
                <a:lnTo>
                  <a:pt x="442332" y="142990"/>
                </a:lnTo>
                <a:lnTo>
                  <a:pt x="553606" y="142990"/>
                </a:lnTo>
                <a:lnTo>
                  <a:pt x="541810" y="114153"/>
                </a:lnTo>
                <a:lnTo>
                  <a:pt x="453703" y="114153"/>
                </a:lnTo>
                <a:lnTo>
                  <a:pt x="475513" y="58349"/>
                </a:lnTo>
                <a:lnTo>
                  <a:pt x="481493" y="43213"/>
                </a:lnTo>
                <a:lnTo>
                  <a:pt x="512791" y="43213"/>
                </a:lnTo>
                <a:lnTo>
                  <a:pt x="496571" y="3560"/>
                </a:lnTo>
                <a:close/>
              </a:path>
              <a:path w="2413000" h="186690">
                <a:moveTo>
                  <a:pt x="553606" y="142990"/>
                </a:moveTo>
                <a:lnTo>
                  <a:pt x="520643" y="142990"/>
                </a:lnTo>
                <a:lnTo>
                  <a:pt x="535261" y="180591"/>
                </a:lnTo>
                <a:lnTo>
                  <a:pt x="568987" y="180591"/>
                </a:lnTo>
                <a:lnTo>
                  <a:pt x="553606" y="142990"/>
                </a:lnTo>
                <a:close/>
              </a:path>
              <a:path w="2413000" h="186690">
                <a:moveTo>
                  <a:pt x="512791" y="43213"/>
                </a:moveTo>
                <a:lnTo>
                  <a:pt x="481493" y="43213"/>
                </a:lnTo>
                <a:lnTo>
                  <a:pt x="487477" y="58370"/>
                </a:lnTo>
                <a:lnTo>
                  <a:pt x="509282" y="114153"/>
                </a:lnTo>
                <a:lnTo>
                  <a:pt x="541810" y="114153"/>
                </a:lnTo>
                <a:lnTo>
                  <a:pt x="512791" y="43213"/>
                </a:lnTo>
                <a:close/>
              </a:path>
              <a:path w="2413000" h="186690">
                <a:moveTo>
                  <a:pt x="2177106" y="32145"/>
                </a:moveTo>
                <a:lnTo>
                  <a:pt x="2146793" y="32145"/>
                </a:lnTo>
                <a:lnTo>
                  <a:pt x="2146793" y="180591"/>
                </a:lnTo>
                <a:lnTo>
                  <a:pt x="2177106" y="180591"/>
                </a:lnTo>
                <a:lnTo>
                  <a:pt x="2177106" y="32145"/>
                </a:lnTo>
                <a:close/>
              </a:path>
              <a:path w="2413000" h="186690">
                <a:moveTo>
                  <a:pt x="2233848" y="3560"/>
                </a:moveTo>
                <a:lnTo>
                  <a:pt x="2090062" y="3560"/>
                </a:lnTo>
                <a:lnTo>
                  <a:pt x="2090062" y="32145"/>
                </a:lnTo>
                <a:lnTo>
                  <a:pt x="2233848" y="32145"/>
                </a:lnTo>
                <a:lnTo>
                  <a:pt x="2233848" y="3560"/>
                </a:lnTo>
                <a:close/>
              </a:path>
              <a:path w="2413000" h="186690">
                <a:moveTo>
                  <a:pt x="2054534" y="3560"/>
                </a:moveTo>
                <a:lnTo>
                  <a:pt x="2024221" y="3560"/>
                </a:lnTo>
                <a:lnTo>
                  <a:pt x="2024221" y="180591"/>
                </a:lnTo>
                <a:lnTo>
                  <a:pt x="2054534" y="180591"/>
                </a:lnTo>
                <a:lnTo>
                  <a:pt x="2054534" y="3560"/>
                </a:lnTo>
                <a:close/>
              </a:path>
              <a:path w="2413000" h="186690">
                <a:moveTo>
                  <a:pt x="2299689" y="3560"/>
                </a:moveTo>
                <a:lnTo>
                  <a:pt x="2269375" y="3560"/>
                </a:lnTo>
                <a:lnTo>
                  <a:pt x="2269375" y="180591"/>
                </a:lnTo>
                <a:lnTo>
                  <a:pt x="2299689" y="180591"/>
                </a:lnTo>
                <a:lnTo>
                  <a:pt x="2299689" y="104897"/>
                </a:lnTo>
                <a:lnTo>
                  <a:pt x="2412418" y="104897"/>
                </a:lnTo>
                <a:lnTo>
                  <a:pt x="2412418" y="76301"/>
                </a:lnTo>
                <a:lnTo>
                  <a:pt x="2299689" y="76301"/>
                </a:lnTo>
                <a:lnTo>
                  <a:pt x="2299689" y="3560"/>
                </a:lnTo>
                <a:close/>
              </a:path>
              <a:path w="2413000" h="186690">
                <a:moveTo>
                  <a:pt x="2412418" y="104897"/>
                </a:moveTo>
                <a:lnTo>
                  <a:pt x="2382105" y="104897"/>
                </a:lnTo>
                <a:lnTo>
                  <a:pt x="2382105" y="180591"/>
                </a:lnTo>
                <a:lnTo>
                  <a:pt x="2412418" y="180591"/>
                </a:lnTo>
                <a:lnTo>
                  <a:pt x="2412418" y="104897"/>
                </a:lnTo>
                <a:close/>
              </a:path>
              <a:path w="2413000" h="186690">
                <a:moveTo>
                  <a:pt x="2412418" y="3560"/>
                </a:moveTo>
                <a:lnTo>
                  <a:pt x="2382105" y="3560"/>
                </a:lnTo>
                <a:lnTo>
                  <a:pt x="2382105" y="76301"/>
                </a:lnTo>
                <a:lnTo>
                  <a:pt x="2412418" y="76301"/>
                </a:lnTo>
                <a:lnTo>
                  <a:pt x="2412418" y="3560"/>
                </a:lnTo>
                <a:close/>
              </a:path>
              <a:path w="2413000" h="186690">
                <a:moveTo>
                  <a:pt x="1112091" y="131294"/>
                </a:moveTo>
                <a:lnTo>
                  <a:pt x="1090804" y="154466"/>
                </a:lnTo>
                <a:lnTo>
                  <a:pt x="1092882" y="156487"/>
                </a:lnTo>
                <a:lnTo>
                  <a:pt x="1100315" y="162982"/>
                </a:lnTo>
                <a:lnTo>
                  <a:pt x="1137943" y="182170"/>
                </a:lnTo>
                <a:lnTo>
                  <a:pt x="1167922" y="186172"/>
                </a:lnTo>
                <a:lnTo>
                  <a:pt x="1170770" y="186140"/>
                </a:lnTo>
                <a:lnTo>
                  <a:pt x="1210895" y="176738"/>
                </a:lnTo>
                <a:lnTo>
                  <a:pt x="1231263" y="156487"/>
                </a:lnTo>
                <a:lnTo>
                  <a:pt x="1169587" y="156487"/>
                </a:lnTo>
                <a:lnTo>
                  <a:pt x="1161177" y="155989"/>
                </a:lnTo>
                <a:lnTo>
                  <a:pt x="1122164" y="140194"/>
                </a:lnTo>
                <a:lnTo>
                  <a:pt x="1114269" y="133493"/>
                </a:lnTo>
                <a:lnTo>
                  <a:pt x="1112091" y="131294"/>
                </a:lnTo>
                <a:close/>
              </a:path>
              <a:path w="2413000" h="186690">
                <a:moveTo>
                  <a:pt x="1167974" y="0"/>
                </a:moveTo>
                <a:lnTo>
                  <a:pt x="1166812" y="0"/>
                </a:lnTo>
                <a:lnTo>
                  <a:pt x="1156526" y="737"/>
                </a:lnTo>
                <a:lnTo>
                  <a:pt x="1117955" y="18116"/>
                </a:lnTo>
                <a:lnTo>
                  <a:pt x="1103610" y="51998"/>
                </a:lnTo>
                <a:lnTo>
                  <a:pt x="1105948" y="65307"/>
                </a:lnTo>
                <a:lnTo>
                  <a:pt x="1133473" y="94436"/>
                </a:lnTo>
                <a:lnTo>
                  <a:pt x="1179461" y="108834"/>
                </a:lnTo>
                <a:lnTo>
                  <a:pt x="1191223" y="113066"/>
                </a:lnTo>
                <a:lnTo>
                  <a:pt x="1199992" y="118684"/>
                </a:lnTo>
                <a:lnTo>
                  <a:pt x="1205450" y="125414"/>
                </a:lnTo>
                <a:lnTo>
                  <a:pt x="1207282" y="132980"/>
                </a:lnTo>
                <a:lnTo>
                  <a:pt x="1207188" y="141587"/>
                </a:lnTo>
                <a:lnTo>
                  <a:pt x="1169587" y="156487"/>
                </a:lnTo>
                <a:lnTo>
                  <a:pt x="1231263" y="156487"/>
                </a:lnTo>
                <a:lnTo>
                  <a:pt x="1235840" y="147390"/>
                </a:lnTo>
                <a:lnTo>
                  <a:pt x="1238157" y="132980"/>
                </a:lnTo>
                <a:lnTo>
                  <a:pt x="1235077" y="115856"/>
                </a:lnTo>
                <a:lnTo>
                  <a:pt x="1200728" y="84430"/>
                </a:lnTo>
                <a:lnTo>
                  <a:pt x="1157148" y="72228"/>
                </a:lnTo>
                <a:lnTo>
                  <a:pt x="1150310" y="69641"/>
                </a:lnTo>
                <a:lnTo>
                  <a:pt x="1138729" y="63181"/>
                </a:lnTo>
                <a:lnTo>
                  <a:pt x="1134813" y="57558"/>
                </a:lnTo>
                <a:lnTo>
                  <a:pt x="1134384" y="45726"/>
                </a:lnTo>
                <a:lnTo>
                  <a:pt x="1136844" y="40344"/>
                </a:lnTo>
                <a:lnTo>
                  <a:pt x="1147713" y="31360"/>
                </a:lnTo>
                <a:lnTo>
                  <a:pt x="1155912" y="30145"/>
                </a:lnTo>
                <a:lnTo>
                  <a:pt x="1164027" y="29506"/>
                </a:lnTo>
                <a:lnTo>
                  <a:pt x="1165660" y="29444"/>
                </a:lnTo>
                <a:lnTo>
                  <a:pt x="1235301" y="29444"/>
                </a:lnTo>
                <a:lnTo>
                  <a:pt x="1237637" y="26732"/>
                </a:lnTo>
                <a:lnTo>
                  <a:pt x="1204926" y="6188"/>
                </a:lnTo>
                <a:lnTo>
                  <a:pt x="1177951" y="389"/>
                </a:lnTo>
                <a:lnTo>
                  <a:pt x="1167974" y="0"/>
                </a:lnTo>
                <a:close/>
              </a:path>
              <a:path w="2413000" h="186690">
                <a:moveTo>
                  <a:pt x="1235301" y="29444"/>
                </a:moveTo>
                <a:lnTo>
                  <a:pt x="1168278" y="29444"/>
                </a:lnTo>
                <a:lnTo>
                  <a:pt x="1170226" y="29506"/>
                </a:lnTo>
                <a:lnTo>
                  <a:pt x="1177576" y="29831"/>
                </a:lnTo>
                <a:lnTo>
                  <a:pt x="1213331" y="46444"/>
                </a:lnTo>
                <a:lnTo>
                  <a:pt x="1217502" y="50103"/>
                </a:lnTo>
                <a:lnTo>
                  <a:pt x="1235301" y="29444"/>
                </a:lnTo>
                <a:close/>
              </a:path>
              <a:path w="2413000" h="186690">
                <a:moveTo>
                  <a:pt x="1422574" y="732"/>
                </a:moveTo>
                <a:lnTo>
                  <a:pt x="1385853" y="31297"/>
                </a:lnTo>
                <a:lnTo>
                  <a:pt x="1383692" y="46647"/>
                </a:lnTo>
                <a:lnTo>
                  <a:pt x="1384523" y="54379"/>
                </a:lnTo>
                <a:lnTo>
                  <a:pt x="1386690" y="61872"/>
                </a:lnTo>
                <a:lnTo>
                  <a:pt x="1389360" y="68741"/>
                </a:lnTo>
                <a:lnTo>
                  <a:pt x="1393486" y="74552"/>
                </a:lnTo>
                <a:lnTo>
                  <a:pt x="1398805" y="79871"/>
                </a:lnTo>
                <a:lnTo>
                  <a:pt x="1397161" y="81086"/>
                </a:lnTo>
                <a:lnTo>
                  <a:pt x="1368899" y="112727"/>
                </a:lnTo>
                <a:lnTo>
                  <a:pt x="1365811" y="135490"/>
                </a:lnTo>
                <a:lnTo>
                  <a:pt x="1368272" y="146362"/>
                </a:lnTo>
                <a:lnTo>
                  <a:pt x="1396554" y="179429"/>
                </a:lnTo>
                <a:lnTo>
                  <a:pt x="1414170" y="185045"/>
                </a:lnTo>
                <a:lnTo>
                  <a:pt x="1434034" y="184248"/>
                </a:lnTo>
                <a:lnTo>
                  <a:pt x="1453859" y="175020"/>
                </a:lnTo>
                <a:lnTo>
                  <a:pt x="1471358" y="155346"/>
                </a:lnTo>
                <a:lnTo>
                  <a:pt x="1513766" y="155346"/>
                </a:lnTo>
                <a:lnTo>
                  <a:pt x="1513491" y="155052"/>
                </a:lnTo>
                <a:lnTo>
                  <a:pt x="1415935" y="155052"/>
                </a:lnTo>
                <a:lnTo>
                  <a:pt x="1409611" y="152655"/>
                </a:lnTo>
                <a:lnTo>
                  <a:pt x="1399957" y="143629"/>
                </a:lnTo>
                <a:lnTo>
                  <a:pt x="1397193" y="137514"/>
                </a:lnTo>
                <a:lnTo>
                  <a:pt x="1396826" y="125032"/>
                </a:lnTo>
                <a:lnTo>
                  <a:pt x="1398836" y="119242"/>
                </a:lnTo>
                <a:lnTo>
                  <a:pt x="1406868" y="109546"/>
                </a:lnTo>
                <a:lnTo>
                  <a:pt x="1412930" y="105263"/>
                </a:lnTo>
                <a:lnTo>
                  <a:pt x="1421139" y="101567"/>
                </a:lnTo>
                <a:lnTo>
                  <a:pt x="1463363" y="101567"/>
                </a:lnTo>
                <a:lnTo>
                  <a:pt x="1447139" y="84395"/>
                </a:lnTo>
                <a:lnTo>
                  <a:pt x="1450725" y="81882"/>
                </a:lnTo>
                <a:lnTo>
                  <a:pt x="1452364" y="80688"/>
                </a:lnTo>
                <a:lnTo>
                  <a:pt x="1462937" y="65097"/>
                </a:lnTo>
                <a:lnTo>
                  <a:pt x="1427495" y="65097"/>
                </a:lnTo>
                <a:lnTo>
                  <a:pt x="1419412" y="57887"/>
                </a:lnTo>
                <a:lnTo>
                  <a:pt x="1413244" y="49686"/>
                </a:lnTo>
                <a:lnTo>
                  <a:pt x="1411781" y="40798"/>
                </a:lnTo>
                <a:lnTo>
                  <a:pt x="1417810" y="31527"/>
                </a:lnTo>
                <a:lnTo>
                  <a:pt x="1420972" y="29014"/>
                </a:lnTo>
                <a:lnTo>
                  <a:pt x="1424302" y="27883"/>
                </a:lnTo>
                <a:lnTo>
                  <a:pt x="1427495" y="27768"/>
                </a:lnTo>
                <a:lnTo>
                  <a:pt x="1468640" y="27768"/>
                </a:lnTo>
                <a:lnTo>
                  <a:pt x="1468618" y="27281"/>
                </a:lnTo>
                <a:lnTo>
                  <a:pt x="1451817" y="6367"/>
                </a:lnTo>
                <a:lnTo>
                  <a:pt x="1422574" y="732"/>
                </a:lnTo>
                <a:close/>
              </a:path>
              <a:path w="2413000" h="186690">
                <a:moveTo>
                  <a:pt x="1513766" y="155346"/>
                </a:moveTo>
                <a:lnTo>
                  <a:pt x="1471358" y="155346"/>
                </a:lnTo>
                <a:lnTo>
                  <a:pt x="1494750" y="180256"/>
                </a:lnTo>
                <a:lnTo>
                  <a:pt x="1537157" y="180256"/>
                </a:lnTo>
                <a:lnTo>
                  <a:pt x="1513766" y="155346"/>
                </a:lnTo>
                <a:close/>
              </a:path>
              <a:path w="2413000" h="186690">
                <a:moveTo>
                  <a:pt x="1463363" y="101567"/>
                </a:moveTo>
                <a:lnTo>
                  <a:pt x="1421139" y="101567"/>
                </a:lnTo>
                <a:lnTo>
                  <a:pt x="1451128" y="133451"/>
                </a:lnTo>
                <a:lnTo>
                  <a:pt x="1448281" y="137514"/>
                </a:lnTo>
                <a:lnTo>
                  <a:pt x="1444950" y="141796"/>
                </a:lnTo>
                <a:lnTo>
                  <a:pt x="1436113" y="151084"/>
                </a:lnTo>
                <a:lnTo>
                  <a:pt x="1429610" y="154665"/>
                </a:lnTo>
                <a:lnTo>
                  <a:pt x="1415935" y="155052"/>
                </a:lnTo>
                <a:lnTo>
                  <a:pt x="1513491" y="155052"/>
                </a:lnTo>
                <a:lnTo>
                  <a:pt x="1488970" y="128938"/>
                </a:lnTo>
                <a:lnTo>
                  <a:pt x="1502793" y="105829"/>
                </a:lnTo>
                <a:lnTo>
                  <a:pt x="1467389" y="105829"/>
                </a:lnTo>
                <a:lnTo>
                  <a:pt x="1463363" y="101567"/>
                </a:lnTo>
                <a:close/>
              </a:path>
              <a:path w="2413000" h="186690">
                <a:moveTo>
                  <a:pt x="1521409" y="74709"/>
                </a:moveTo>
                <a:lnTo>
                  <a:pt x="1486059" y="74709"/>
                </a:lnTo>
                <a:lnTo>
                  <a:pt x="1467389" y="105829"/>
                </a:lnTo>
                <a:lnTo>
                  <a:pt x="1502793" y="105829"/>
                </a:lnTo>
                <a:lnTo>
                  <a:pt x="1521409" y="74709"/>
                </a:lnTo>
                <a:close/>
              </a:path>
              <a:path w="2413000" h="186690">
                <a:moveTo>
                  <a:pt x="1468640" y="27768"/>
                </a:moveTo>
                <a:lnTo>
                  <a:pt x="1427495" y="27768"/>
                </a:lnTo>
                <a:lnTo>
                  <a:pt x="1430678" y="27883"/>
                </a:lnTo>
                <a:lnTo>
                  <a:pt x="1434008" y="29014"/>
                </a:lnTo>
                <a:lnTo>
                  <a:pt x="1437181" y="31527"/>
                </a:lnTo>
                <a:lnTo>
                  <a:pt x="1443208" y="40798"/>
                </a:lnTo>
                <a:lnTo>
                  <a:pt x="1441742" y="49686"/>
                </a:lnTo>
                <a:lnTo>
                  <a:pt x="1435574" y="57887"/>
                </a:lnTo>
                <a:lnTo>
                  <a:pt x="1427495" y="65097"/>
                </a:lnTo>
                <a:lnTo>
                  <a:pt x="1462937" y="65097"/>
                </a:lnTo>
                <a:lnTo>
                  <a:pt x="1469845" y="54910"/>
                </a:lnTo>
                <a:lnTo>
                  <a:pt x="1468640" y="27768"/>
                </a:lnTo>
                <a:close/>
              </a:path>
              <a:path w="2413000" h="186690">
                <a:moveTo>
                  <a:pt x="1970243" y="3560"/>
                </a:moveTo>
                <a:lnTo>
                  <a:pt x="1850467" y="3560"/>
                </a:lnTo>
                <a:lnTo>
                  <a:pt x="1850467" y="180591"/>
                </a:lnTo>
                <a:lnTo>
                  <a:pt x="1970243" y="180591"/>
                </a:lnTo>
                <a:lnTo>
                  <a:pt x="1970243" y="151754"/>
                </a:lnTo>
                <a:lnTo>
                  <a:pt x="1880780" y="151754"/>
                </a:lnTo>
                <a:lnTo>
                  <a:pt x="1880780" y="104897"/>
                </a:lnTo>
                <a:lnTo>
                  <a:pt x="1965039" y="104897"/>
                </a:lnTo>
                <a:lnTo>
                  <a:pt x="1965039" y="76060"/>
                </a:lnTo>
                <a:lnTo>
                  <a:pt x="1880780" y="76060"/>
                </a:lnTo>
                <a:lnTo>
                  <a:pt x="1880780" y="32396"/>
                </a:lnTo>
                <a:lnTo>
                  <a:pt x="1970243" y="32396"/>
                </a:lnTo>
                <a:lnTo>
                  <a:pt x="1970243" y="3560"/>
                </a:lnTo>
                <a:close/>
              </a:path>
              <a:path w="2413000" h="186690">
                <a:moveTo>
                  <a:pt x="1688053" y="3612"/>
                </a:moveTo>
                <a:lnTo>
                  <a:pt x="1657321" y="3612"/>
                </a:lnTo>
                <a:lnTo>
                  <a:pt x="1657321" y="180528"/>
                </a:lnTo>
                <a:lnTo>
                  <a:pt x="1688053" y="180528"/>
                </a:lnTo>
                <a:lnTo>
                  <a:pt x="1688053" y="129074"/>
                </a:lnTo>
                <a:lnTo>
                  <a:pt x="1719958" y="96949"/>
                </a:lnTo>
                <a:lnTo>
                  <a:pt x="1758088" y="96949"/>
                </a:lnTo>
                <a:lnTo>
                  <a:pt x="1753247" y="89955"/>
                </a:lnTo>
                <a:lnTo>
                  <a:pt x="1688053" y="89955"/>
                </a:lnTo>
                <a:lnTo>
                  <a:pt x="1688053" y="3612"/>
                </a:lnTo>
                <a:close/>
              </a:path>
              <a:path w="2413000" h="186690">
                <a:moveTo>
                  <a:pt x="1758088" y="96949"/>
                </a:moveTo>
                <a:lnTo>
                  <a:pt x="1719958" y="96949"/>
                </a:lnTo>
                <a:lnTo>
                  <a:pt x="1777778" y="180528"/>
                </a:lnTo>
                <a:lnTo>
                  <a:pt x="1815934" y="180528"/>
                </a:lnTo>
                <a:lnTo>
                  <a:pt x="1758088" y="96949"/>
                </a:lnTo>
                <a:close/>
              </a:path>
              <a:path w="2413000" h="186690">
                <a:moveTo>
                  <a:pt x="1811735" y="3612"/>
                </a:moveTo>
                <a:lnTo>
                  <a:pt x="1772626" y="3612"/>
                </a:lnTo>
                <a:lnTo>
                  <a:pt x="1688053" y="89955"/>
                </a:lnTo>
                <a:lnTo>
                  <a:pt x="1753247" y="89955"/>
                </a:lnTo>
                <a:lnTo>
                  <a:pt x="1742355" y="74217"/>
                </a:lnTo>
                <a:lnTo>
                  <a:pt x="1811735" y="3612"/>
                </a:lnTo>
                <a:close/>
              </a:path>
            </a:pathLst>
          </a:custGeom>
          <a:solidFill>
            <a:srgbClr val="D6D7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0769" y="1059680"/>
            <a:ext cx="46736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endParaRPr lang="en-SG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BFBEE0-580A-F670-B4AF-A80DA4C5A7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828624" y="10011469"/>
            <a:ext cx="4522788" cy="601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>
                <a:solidFill>
                  <a:srgbClr val="E3E4E4"/>
                </a:solidFill>
                <a:latin typeface="Futura PT Book" panose="020B0502020204020303" pitchFamily="34" charset="0"/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6" r:id="rId5"/>
    <p:sldLayoutId id="2147483667" r:id="rId6"/>
    <p:sldLayoutId id="2147483668" r:id="rId7"/>
    <p:sldLayoutId id="2147483669" r:id="rId8"/>
    <p:sldLayoutId id="2147483665" r:id="rId9"/>
    <p:sldLayoutId id="2147483670" r:id="rId10"/>
  </p:sldLayoutIdLst>
  <p:hf hdr="0" ftr="0" dt="0"/>
  <p:txStyles>
    <p:titleStyle>
      <a:lvl1pPr>
        <a:defRPr cap="all" baseline="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20" userDrawn="1">
          <p15:clr>
            <a:srgbClr val="F26B43"/>
          </p15:clr>
        </p15:guide>
        <p15:guide id="2" pos="121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chart" Target="../charts/chart6.xml"/><Relationship Id="rId7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10" Type="http://schemas.openxmlformats.org/officeDocument/2006/relationships/image" Target="../media/image45.png"/><Relationship Id="rId4" Type="http://schemas.openxmlformats.org/officeDocument/2006/relationships/chart" Target="../charts/chart7.xml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6101" y="9700827"/>
            <a:ext cx="3232785" cy="5854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latin typeface="FuturaPT-Medium"/>
                <a:cs typeface="FuturaPT-Medium"/>
              </a:rPr>
              <a:t>PREPARED</a:t>
            </a:r>
            <a:r>
              <a:rPr sz="1650" spc="-40" dirty="0">
                <a:latin typeface="FuturaPT-Medium"/>
                <a:cs typeface="FuturaPT-Medium"/>
              </a:rPr>
              <a:t> </a:t>
            </a:r>
            <a:r>
              <a:rPr sz="1650" dirty="0">
                <a:latin typeface="FuturaPT-Medium"/>
                <a:cs typeface="FuturaPT-Medium"/>
              </a:rPr>
              <a:t>BY</a:t>
            </a:r>
            <a:r>
              <a:rPr sz="1650" spc="-40" dirty="0">
                <a:latin typeface="FuturaPT-Medium"/>
                <a:cs typeface="FuturaPT-Medium"/>
              </a:rPr>
              <a:t> </a:t>
            </a:r>
            <a:r>
              <a:rPr sz="1650" dirty="0">
                <a:latin typeface="FuturaPT-Medium"/>
                <a:cs typeface="FuturaPT-Medium"/>
              </a:rPr>
              <a:t>HQ</a:t>
            </a:r>
            <a:r>
              <a:rPr sz="1650" spc="-35" dirty="0">
                <a:latin typeface="FuturaPT-Medium"/>
                <a:cs typeface="FuturaPT-Medium"/>
              </a:rPr>
              <a:t> </a:t>
            </a:r>
            <a:r>
              <a:rPr sz="1650" spc="-10" dirty="0">
                <a:latin typeface="FuturaPT-Medium"/>
                <a:cs typeface="FuturaPT-Medium"/>
              </a:rPr>
              <a:t>GRAPHICS</a:t>
            </a:r>
            <a:endParaRPr sz="1650" dirty="0">
              <a:latin typeface="FuturaPT-Medium"/>
              <a:cs typeface="FuturaPT-Medium"/>
            </a:endParaRPr>
          </a:p>
          <a:p>
            <a:pPr algn="ctr">
              <a:lnSpc>
                <a:spcPct val="100000"/>
              </a:lnSpc>
              <a:spcBef>
                <a:spcPts val="1050"/>
              </a:spcBef>
            </a:pPr>
            <a:r>
              <a:rPr sz="1150" dirty="0">
                <a:latin typeface="FuturaPT-Medium"/>
                <a:cs typeface="FuturaPT-Medium"/>
              </a:rPr>
              <a:t>UPDATED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ON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30</a:t>
            </a:r>
            <a:r>
              <a:rPr sz="1150" spc="25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SEPTEMBER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2023</a:t>
            </a:r>
            <a:r>
              <a:rPr sz="1150" spc="31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|</a:t>
            </a:r>
            <a:r>
              <a:rPr sz="1150" spc="32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VERSION</a:t>
            </a:r>
            <a:r>
              <a:rPr sz="1150" spc="25" dirty="0">
                <a:latin typeface="FuturaPT-Medium"/>
                <a:cs typeface="FuturaPT-Medium"/>
              </a:rPr>
              <a:t> </a:t>
            </a:r>
            <a:r>
              <a:rPr sz="1150" spc="-25" dirty="0">
                <a:latin typeface="FuturaPT-Medium"/>
                <a:cs typeface="FuturaPT-Medium"/>
              </a:rPr>
              <a:t>1.0</a:t>
            </a:r>
            <a:endParaRPr sz="1150" dirty="0">
              <a:latin typeface="FuturaPT-Medium"/>
              <a:cs typeface="FuturaPT-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30794" y="6254548"/>
            <a:ext cx="5514535" cy="29431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r>
              <a:rPr lang="en-US"/>
              <a:t>E-Commerce Monthly Sales (VIP Store)May 2026</a:t>
            </a:r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36627" y="5183085"/>
            <a:ext cx="6031230" cy="465455"/>
          </a:xfrm>
          <a:custGeom>
            <a:avLst/>
            <a:gdLst/>
            <a:ahLst/>
            <a:cxnLst/>
            <a:rect l="l" t="t" r="r" b="b"/>
            <a:pathLst>
              <a:path w="6031230" h="465454">
                <a:moveTo>
                  <a:pt x="2649018" y="8889"/>
                </a:moveTo>
                <a:lnTo>
                  <a:pt x="2349572" y="8889"/>
                </a:lnTo>
                <a:lnTo>
                  <a:pt x="2349572" y="451483"/>
                </a:lnTo>
                <a:lnTo>
                  <a:pt x="2649018" y="451483"/>
                </a:lnTo>
                <a:lnTo>
                  <a:pt x="2649018" y="379391"/>
                </a:lnTo>
                <a:lnTo>
                  <a:pt x="2425350" y="379391"/>
                </a:lnTo>
                <a:lnTo>
                  <a:pt x="2425350" y="262243"/>
                </a:lnTo>
                <a:lnTo>
                  <a:pt x="2636003" y="262243"/>
                </a:lnTo>
                <a:lnTo>
                  <a:pt x="2636003" y="190151"/>
                </a:lnTo>
                <a:lnTo>
                  <a:pt x="2425350" y="190151"/>
                </a:lnTo>
                <a:lnTo>
                  <a:pt x="2425350" y="80992"/>
                </a:lnTo>
                <a:lnTo>
                  <a:pt x="2649018" y="80992"/>
                </a:lnTo>
                <a:lnTo>
                  <a:pt x="2649018" y="8889"/>
                </a:lnTo>
                <a:close/>
              </a:path>
              <a:path w="6031230" h="465454">
                <a:moveTo>
                  <a:pt x="2054649" y="8889"/>
                </a:moveTo>
                <a:lnTo>
                  <a:pt x="1978871" y="8889"/>
                </a:lnTo>
                <a:lnTo>
                  <a:pt x="1978871" y="451483"/>
                </a:lnTo>
                <a:lnTo>
                  <a:pt x="2262161" y="451483"/>
                </a:lnTo>
                <a:lnTo>
                  <a:pt x="2262161" y="378773"/>
                </a:lnTo>
                <a:lnTo>
                  <a:pt x="2054649" y="378773"/>
                </a:lnTo>
                <a:lnTo>
                  <a:pt x="2054649" y="8889"/>
                </a:lnTo>
                <a:close/>
              </a:path>
              <a:path w="6031230" h="465454">
                <a:moveTo>
                  <a:pt x="254551" y="276"/>
                </a:moveTo>
                <a:lnTo>
                  <a:pt x="216310" y="1595"/>
                </a:lnTo>
                <a:lnTo>
                  <a:pt x="178594" y="8395"/>
                </a:lnTo>
                <a:lnTo>
                  <a:pt x="142272" y="20427"/>
                </a:lnTo>
                <a:lnTo>
                  <a:pt x="77284" y="59188"/>
                </a:lnTo>
                <a:lnTo>
                  <a:pt x="28294" y="115883"/>
                </a:lnTo>
                <a:lnTo>
                  <a:pt x="11968" y="150333"/>
                </a:lnTo>
                <a:lnTo>
                  <a:pt x="2247" y="188519"/>
                </a:lnTo>
                <a:lnTo>
                  <a:pt x="0" y="230191"/>
                </a:lnTo>
                <a:lnTo>
                  <a:pt x="2971" y="272789"/>
                </a:lnTo>
                <a:lnTo>
                  <a:pt x="13385" y="311763"/>
                </a:lnTo>
                <a:lnTo>
                  <a:pt x="30379" y="346839"/>
                </a:lnTo>
                <a:lnTo>
                  <a:pt x="53087" y="377741"/>
                </a:lnTo>
                <a:lnTo>
                  <a:pt x="80645" y="404194"/>
                </a:lnTo>
                <a:lnTo>
                  <a:pt x="112188" y="425921"/>
                </a:lnTo>
                <a:lnTo>
                  <a:pt x="146852" y="442648"/>
                </a:lnTo>
                <a:lnTo>
                  <a:pt x="183771" y="454098"/>
                </a:lnTo>
                <a:lnTo>
                  <a:pt x="222083" y="459997"/>
                </a:lnTo>
                <a:lnTo>
                  <a:pt x="260922" y="460068"/>
                </a:lnTo>
                <a:lnTo>
                  <a:pt x="299423" y="454037"/>
                </a:lnTo>
                <a:lnTo>
                  <a:pt x="336722" y="441627"/>
                </a:lnTo>
                <a:lnTo>
                  <a:pt x="371954" y="422563"/>
                </a:lnTo>
                <a:lnTo>
                  <a:pt x="404256" y="396569"/>
                </a:lnTo>
                <a:lnTo>
                  <a:pt x="412389" y="387097"/>
                </a:lnTo>
                <a:lnTo>
                  <a:pt x="227381" y="387097"/>
                </a:lnTo>
                <a:lnTo>
                  <a:pt x="188677" y="379818"/>
                </a:lnTo>
                <a:lnTo>
                  <a:pt x="152631" y="364181"/>
                </a:lnTo>
                <a:lnTo>
                  <a:pt x="121286" y="340787"/>
                </a:lnTo>
                <a:lnTo>
                  <a:pt x="96686" y="310238"/>
                </a:lnTo>
                <a:lnTo>
                  <a:pt x="80874" y="273134"/>
                </a:lnTo>
                <a:lnTo>
                  <a:pt x="75892" y="230076"/>
                </a:lnTo>
                <a:lnTo>
                  <a:pt x="80779" y="187526"/>
                </a:lnTo>
                <a:lnTo>
                  <a:pt x="96392" y="150708"/>
                </a:lnTo>
                <a:lnTo>
                  <a:pt x="120716" y="120237"/>
                </a:lnTo>
                <a:lnTo>
                  <a:pt x="151733" y="96729"/>
                </a:lnTo>
                <a:lnTo>
                  <a:pt x="187427" y="80797"/>
                </a:lnTo>
                <a:lnTo>
                  <a:pt x="225781" y="73055"/>
                </a:lnTo>
                <a:lnTo>
                  <a:pt x="412461" y="73055"/>
                </a:lnTo>
                <a:lnTo>
                  <a:pt x="395409" y="54791"/>
                </a:lnTo>
                <a:lnTo>
                  <a:pt x="363748" y="31695"/>
                </a:lnTo>
                <a:lnTo>
                  <a:pt x="329139" y="15076"/>
                </a:lnTo>
                <a:lnTo>
                  <a:pt x="292451" y="4686"/>
                </a:lnTo>
                <a:lnTo>
                  <a:pt x="254551" y="276"/>
                </a:lnTo>
                <a:close/>
              </a:path>
              <a:path w="6031230" h="465454">
                <a:moveTo>
                  <a:pt x="367915" y="320618"/>
                </a:moveTo>
                <a:lnTo>
                  <a:pt x="339010" y="352779"/>
                </a:lnTo>
                <a:lnTo>
                  <a:pt x="304591" y="374179"/>
                </a:lnTo>
                <a:lnTo>
                  <a:pt x="266700" y="385418"/>
                </a:lnTo>
                <a:lnTo>
                  <a:pt x="227381" y="387097"/>
                </a:lnTo>
                <a:lnTo>
                  <a:pt x="412389" y="387097"/>
                </a:lnTo>
                <a:lnTo>
                  <a:pt x="432761" y="363371"/>
                </a:lnTo>
                <a:lnTo>
                  <a:pt x="367915" y="320618"/>
                </a:lnTo>
                <a:close/>
              </a:path>
              <a:path w="6031230" h="465454">
                <a:moveTo>
                  <a:pt x="412461" y="73055"/>
                </a:moveTo>
                <a:lnTo>
                  <a:pt x="225781" y="73055"/>
                </a:lnTo>
                <a:lnTo>
                  <a:pt x="264777" y="74119"/>
                </a:lnTo>
                <a:lnTo>
                  <a:pt x="302418" y="84615"/>
                </a:lnTo>
                <a:lnTo>
                  <a:pt x="336631" y="105122"/>
                </a:lnTo>
                <a:lnTo>
                  <a:pt x="365454" y="136289"/>
                </a:lnTo>
                <a:lnTo>
                  <a:pt x="423254" y="84615"/>
                </a:lnTo>
                <a:lnTo>
                  <a:pt x="412461" y="73055"/>
                </a:lnTo>
                <a:close/>
              </a:path>
              <a:path w="6031230" h="465454">
                <a:moveTo>
                  <a:pt x="1699717" y="7675"/>
                </a:moveTo>
                <a:lnTo>
                  <a:pt x="1513304" y="7675"/>
                </a:lnTo>
                <a:lnTo>
                  <a:pt x="1513304" y="451473"/>
                </a:lnTo>
                <a:lnTo>
                  <a:pt x="1589354" y="451473"/>
                </a:lnTo>
                <a:lnTo>
                  <a:pt x="1589354" y="298818"/>
                </a:lnTo>
                <a:lnTo>
                  <a:pt x="1695016" y="298744"/>
                </a:lnTo>
                <a:lnTo>
                  <a:pt x="1701026" y="298483"/>
                </a:lnTo>
                <a:lnTo>
                  <a:pt x="1791348" y="298483"/>
                </a:lnTo>
                <a:lnTo>
                  <a:pt x="1780500" y="280033"/>
                </a:lnTo>
                <a:lnTo>
                  <a:pt x="1803131" y="266853"/>
                </a:lnTo>
                <a:lnTo>
                  <a:pt x="1821406" y="251658"/>
                </a:lnTo>
                <a:lnTo>
                  <a:pt x="1835655" y="235318"/>
                </a:lnTo>
                <a:lnTo>
                  <a:pt x="1840234" y="228108"/>
                </a:lnTo>
                <a:lnTo>
                  <a:pt x="1589354" y="228108"/>
                </a:lnTo>
                <a:lnTo>
                  <a:pt x="1589354" y="78604"/>
                </a:lnTo>
                <a:lnTo>
                  <a:pt x="1843323" y="78604"/>
                </a:lnTo>
                <a:lnTo>
                  <a:pt x="1834809" y="65283"/>
                </a:lnTo>
                <a:lnTo>
                  <a:pt x="1805693" y="36773"/>
                </a:lnTo>
                <a:lnTo>
                  <a:pt x="1760271" y="14837"/>
                </a:lnTo>
                <a:lnTo>
                  <a:pt x="1715843" y="8002"/>
                </a:lnTo>
                <a:lnTo>
                  <a:pt x="1699717" y="7675"/>
                </a:lnTo>
                <a:close/>
              </a:path>
              <a:path w="6031230" h="465454">
                <a:moveTo>
                  <a:pt x="1791348" y="298483"/>
                </a:moveTo>
                <a:lnTo>
                  <a:pt x="1701026" y="298483"/>
                </a:lnTo>
                <a:lnTo>
                  <a:pt x="1788353" y="451473"/>
                </a:lnTo>
                <a:lnTo>
                  <a:pt x="1881303" y="451473"/>
                </a:lnTo>
                <a:lnTo>
                  <a:pt x="1791348" y="298483"/>
                </a:lnTo>
                <a:close/>
              </a:path>
              <a:path w="6031230" h="465454">
                <a:moveTo>
                  <a:pt x="1695016" y="298744"/>
                </a:moveTo>
                <a:lnTo>
                  <a:pt x="1682367" y="298744"/>
                </a:lnTo>
                <a:lnTo>
                  <a:pt x="1688817" y="298870"/>
                </a:lnTo>
                <a:lnTo>
                  <a:pt x="1695016" y="298744"/>
                </a:lnTo>
                <a:close/>
              </a:path>
              <a:path w="6031230" h="465454">
                <a:moveTo>
                  <a:pt x="1843323" y="78604"/>
                </a:moveTo>
                <a:lnTo>
                  <a:pt x="1703916" y="78604"/>
                </a:lnTo>
                <a:lnTo>
                  <a:pt x="1711822" y="79118"/>
                </a:lnTo>
                <a:lnTo>
                  <a:pt x="1717853" y="79337"/>
                </a:lnTo>
                <a:lnTo>
                  <a:pt x="1745754" y="85726"/>
                </a:lnTo>
                <a:lnTo>
                  <a:pt x="1768476" y="101771"/>
                </a:lnTo>
                <a:lnTo>
                  <a:pt x="1783762" y="125105"/>
                </a:lnTo>
                <a:lnTo>
                  <a:pt x="1789359" y="153356"/>
                </a:lnTo>
                <a:lnTo>
                  <a:pt x="1783700" y="181141"/>
                </a:lnTo>
                <a:lnTo>
                  <a:pt x="1744973" y="219417"/>
                </a:lnTo>
                <a:lnTo>
                  <a:pt x="1700995" y="228108"/>
                </a:lnTo>
                <a:lnTo>
                  <a:pt x="1840234" y="228108"/>
                </a:lnTo>
                <a:lnTo>
                  <a:pt x="1846205" y="218705"/>
                </a:lnTo>
                <a:lnTo>
                  <a:pt x="1857398" y="189091"/>
                </a:lnTo>
                <a:lnTo>
                  <a:pt x="1861760" y="157847"/>
                </a:lnTo>
                <a:lnTo>
                  <a:pt x="1860294" y="127614"/>
                </a:lnTo>
                <a:lnTo>
                  <a:pt x="1854006" y="101033"/>
                </a:lnTo>
                <a:lnTo>
                  <a:pt x="1845825" y="82520"/>
                </a:lnTo>
                <a:lnTo>
                  <a:pt x="1843323" y="78604"/>
                </a:lnTo>
                <a:close/>
              </a:path>
              <a:path w="6031230" h="465454">
                <a:moveTo>
                  <a:pt x="615530" y="8889"/>
                </a:moveTo>
                <a:lnTo>
                  <a:pt x="539753" y="8889"/>
                </a:lnTo>
                <a:lnTo>
                  <a:pt x="539753" y="451483"/>
                </a:lnTo>
                <a:lnTo>
                  <a:pt x="615530" y="451483"/>
                </a:lnTo>
                <a:lnTo>
                  <a:pt x="615530" y="262243"/>
                </a:lnTo>
                <a:lnTo>
                  <a:pt x="897365" y="262243"/>
                </a:lnTo>
                <a:lnTo>
                  <a:pt x="897365" y="190758"/>
                </a:lnTo>
                <a:lnTo>
                  <a:pt x="615530" y="190758"/>
                </a:lnTo>
                <a:lnTo>
                  <a:pt x="615530" y="8889"/>
                </a:lnTo>
                <a:close/>
              </a:path>
              <a:path w="6031230" h="465454">
                <a:moveTo>
                  <a:pt x="897365" y="262243"/>
                </a:moveTo>
                <a:lnTo>
                  <a:pt x="821598" y="262243"/>
                </a:lnTo>
                <a:lnTo>
                  <a:pt x="821598" y="451483"/>
                </a:lnTo>
                <a:lnTo>
                  <a:pt x="897365" y="451483"/>
                </a:lnTo>
                <a:lnTo>
                  <a:pt x="897365" y="262243"/>
                </a:lnTo>
                <a:close/>
              </a:path>
              <a:path w="6031230" h="465454">
                <a:moveTo>
                  <a:pt x="897365" y="8889"/>
                </a:moveTo>
                <a:lnTo>
                  <a:pt x="821598" y="8889"/>
                </a:lnTo>
                <a:lnTo>
                  <a:pt x="821598" y="190758"/>
                </a:lnTo>
                <a:lnTo>
                  <a:pt x="897365" y="190758"/>
                </a:lnTo>
                <a:lnTo>
                  <a:pt x="897365" y="8889"/>
                </a:lnTo>
                <a:close/>
              </a:path>
              <a:path w="6031230" h="465454">
                <a:moveTo>
                  <a:pt x="1241407" y="8889"/>
                </a:moveTo>
                <a:lnTo>
                  <a:pt x="1167262" y="8889"/>
                </a:lnTo>
                <a:lnTo>
                  <a:pt x="986870" y="451483"/>
                </a:lnTo>
                <a:lnTo>
                  <a:pt x="1068637" y="451483"/>
                </a:lnTo>
                <a:lnTo>
                  <a:pt x="1105809" y="357476"/>
                </a:lnTo>
                <a:lnTo>
                  <a:pt x="1383987" y="357476"/>
                </a:lnTo>
                <a:lnTo>
                  <a:pt x="1354499" y="285383"/>
                </a:lnTo>
                <a:lnTo>
                  <a:pt x="1134248" y="285383"/>
                </a:lnTo>
                <a:lnTo>
                  <a:pt x="1150659" y="243455"/>
                </a:lnTo>
                <a:lnTo>
                  <a:pt x="1169948" y="194016"/>
                </a:lnTo>
                <a:lnTo>
                  <a:pt x="1188775" y="145873"/>
                </a:lnTo>
                <a:lnTo>
                  <a:pt x="1203722" y="108028"/>
                </a:lnTo>
                <a:lnTo>
                  <a:pt x="1281957" y="108028"/>
                </a:lnTo>
                <a:lnTo>
                  <a:pt x="1241407" y="8889"/>
                </a:lnTo>
                <a:close/>
              </a:path>
              <a:path w="6031230" h="465454">
                <a:moveTo>
                  <a:pt x="1383987" y="357476"/>
                </a:moveTo>
                <a:lnTo>
                  <a:pt x="1301604" y="357476"/>
                </a:lnTo>
                <a:lnTo>
                  <a:pt x="1338147" y="451483"/>
                </a:lnTo>
                <a:lnTo>
                  <a:pt x="1422438" y="451483"/>
                </a:lnTo>
                <a:lnTo>
                  <a:pt x="1383987" y="357476"/>
                </a:lnTo>
                <a:close/>
              </a:path>
              <a:path w="6031230" h="465454">
                <a:moveTo>
                  <a:pt x="1281957" y="108028"/>
                </a:moveTo>
                <a:lnTo>
                  <a:pt x="1203722" y="108028"/>
                </a:lnTo>
                <a:lnTo>
                  <a:pt x="1218684" y="145922"/>
                </a:lnTo>
                <a:lnTo>
                  <a:pt x="1237490" y="194020"/>
                </a:lnTo>
                <a:lnTo>
                  <a:pt x="1256796" y="243509"/>
                </a:lnTo>
                <a:lnTo>
                  <a:pt x="1273186" y="285383"/>
                </a:lnTo>
                <a:lnTo>
                  <a:pt x="1354499" y="285383"/>
                </a:lnTo>
                <a:lnTo>
                  <a:pt x="1281957" y="108028"/>
                </a:lnTo>
                <a:close/>
              </a:path>
              <a:path w="6031230" h="465454">
                <a:moveTo>
                  <a:pt x="5442766" y="80374"/>
                </a:moveTo>
                <a:lnTo>
                  <a:pt x="5366977" y="80374"/>
                </a:lnTo>
                <a:lnTo>
                  <a:pt x="5366977" y="451483"/>
                </a:lnTo>
                <a:lnTo>
                  <a:pt x="5442766" y="451483"/>
                </a:lnTo>
                <a:lnTo>
                  <a:pt x="5442766" y="80374"/>
                </a:lnTo>
                <a:close/>
              </a:path>
              <a:path w="6031230" h="465454">
                <a:moveTo>
                  <a:pt x="5584615" y="8889"/>
                </a:moveTo>
                <a:lnTo>
                  <a:pt x="5225128" y="8889"/>
                </a:lnTo>
                <a:lnTo>
                  <a:pt x="5225128" y="80374"/>
                </a:lnTo>
                <a:lnTo>
                  <a:pt x="5584615" y="80374"/>
                </a:lnTo>
                <a:lnTo>
                  <a:pt x="5584615" y="8889"/>
                </a:lnTo>
                <a:close/>
              </a:path>
              <a:path w="6031230" h="465454">
                <a:moveTo>
                  <a:pt x="5136314" y="8889"/>
                </a:moveTo>
                <a:lnTo>
                  <a:pt x="5060537" y="8889"/>
                </a:lnTo>
                <a:lnTo>
                  <a:pt x="5060537" y="451483"/>
                </a:lnTo>
                <a:lnTo>
                  <a:pt x="5136314" y="451483"/>
                </a:lnTo>
                <a:lnTo>
                  <a:pt x="5136314" y="8889"/>
                </a:lnTo>
                <a:close/>
              </a:path>
              <a:path w="6031230" h="465454">
                <a:moveTo>
                  <a:pt x="5749196" y="8889"/>
                </a:moveTo>
                <a:lnTo>
                  <a:pt x="5673418" y="8889"/>
                </a:lnTo>
                <a:lnTo>
                  <a:pt x="5673418" y="451483"/>
                </a:lnTo>
                <a:lnTo>
                  <a:pt x="5749196" y="451483"/>
                </a:lnTo>
                <a:lnTo>
                  <a:pt x="5749196" y="262243"/>
                </a:lnTo>
                <a:lnTo>
                  <a:pt x="6031041" y="262243"/>
                </a:lnTo>
                <a:lnTo>
                  <a:pt x="6031041" y="190758"/>
                </a:lnTo>
                <a:lnTo>
                  <a:pt x="5749196" y="190758"/>
                </a:lnTo>
                <a:lnTo>
                  <a:pt x="5749196" y="8889"/>
                </a:lnTo>
                <a:close/>
              </a:path>
              <a:path w="6031230" h="465454">
                <a:moveTo>
                  <a:pt x="6031041" y="262243"/>
                </a:moveTo>
                <a:lnTo>
                  <a:pt x="5955263" y="262243"/>
                </a:lnTo>
                <a:lnTo>
                  <a:pt x="5955263" y="451483"/>
                </a:lnTo>
                <a:lnTo>
                  <a:pt x="6031041" y="451483"/>
                </a:lnTo>
                <a:lnTo>
                  <a:pt x="6031041" y="262243"/>
                </a:lnTo>
                <a:close/>
              </a:path>
              <a:path w="6031230" h="465454">
                <a:moveTo>
                  <a:pt x="6031041" y="8889"/>
                </a:moveTo>
                <a:lnTo>
                  <a:pt x="5955263" y="8889"/>
                </a:lnTo>
                <a:lnTo>
                  <a:pt x="5955263" y="190758"/>
                </a:lnTo>
                <a:lnTo>
                  <a:pt x="6031041" y="190758"/>
                </a:lnTo>
                <a:lnTo>
                  <a:pt x="6031041" y="8889"/>
                </a:lnTo>
                <a:close/>
              </a:path>
              <a:path w="6031230" h="465454">
                <a:moveTo>
                  <a:pt x="2780208" y="328230"/>
                </a:moveTo>
                <a:lnTo>
                  <a:pt x="2727005" y="386166"/>
                </a:lnTo>
                <a:lnTo>
                  <a:pt x="2732189" y="391223"/>
                </a:lnTo>
                <a:lnTo>
                  <a:pt x="2750778" y="407471"/>
                </a:lnTo>
                <a:lnTo>
                  <a:pt x="2795562" y="435596"/>
                </a:lnTo>
                <a:lnTo>
                  <a:pt x="2844841" y="455425"/>
                </a:lnTo>
                <a:lnTo>
                  <a:pt x="2893290" y="464361"/>
                </a:lnTo>
                <a:lnTo>
                  <a:pt x="2919795" y="465430"/>
                </a:lnTo>
                <a:lnTo>
                  <a:pt x="2924507" y="465399"/>
                </a:lnTo>
                <a:lnTo>
                  <a:pt x="2980551" y="458843"/>
                </a:lnTo>
                <a:lnTo>
                  <a:pt x="3027216" y="441860"/>
                </a:lnTo>
                <a:lnTo>
                  <a:pt x="3073897" y="399656"/>
                </a:lnTo>
                <a:lnTo>
                  <a:pt x="3078140" y="391223"/>
                </a:lnTo>
                <a:lnTo>
                  <a:pt x="2923942" y="391223"/>
                </a:lnTo>
                <a:lnTo>
                  <a:pt x="2902914" y="389977"/>
                </a:lnTo>
                <a:lnTo>
                  <a:pt x="2853085" y="377695"/>
                </a:lnTo>
                <a:lnTo>
                  <a:pt x="2805402" y="350493"/>
                </a:lnTo>
                <a:lnTo>
                  <a:pt x="2785653" y="333728"/>
                </a:lnTo>
                <a:lnTo>
                  <a:pt x="2780208" y="328230"/>
                </a:lnTo>
                <a:close/>
              </a:path>
              <a:path w="6031230" h="465454">
                <a:moveTo>
                  <a:pt x="2919932" y="0"/>
                </a:moveTo>
                <a:lnTo>
                  <a:pt x="2866126" y="6690"/>
                </a:lnTo>
                <a:lnTo>
                  <a:pt x="2822636" y="24020"/>
                </a:lnTo>
                <a:lnTo>
                  <a:pt x="2774550" y="70857"/>
                </a:lnTo>
                <a:lnTo>
                  <a:pt x="2759015" y="130016"/>
                </a:lnTo>
                <a:lnTo>
                  <a:pt x="2764852" y="163286"/>
                </a:lnTo>
                <a:lnTo>
                  <a:pt x="2802245" y="216421"/>
                </a:lnTo>
                <a:lnTo>
                  <a:pt x="2857710" y="246186"/>
                </a:lnTo>
                <a:lnTo>
                  <a:pt x="2910466" y="262323"/>
                </a:lnTo>
                <a:lnTo>
                  <a:pt x="2948632" y="272106"/>
                </a:lnTo>
                <a:lnTo>
                  <a:pt x="2978043" y="282681"/>
                </a:lnTo>
                <a:lnTo>
                  <a:pt x="2999970" y="296717"/>
                </a:lnTo>
                <a:lnTo>
                  <a:pt x="3013617" y="313531"/>
                </a:lnTo>
                <a:lnTo>
                  <a:pt x="3018190" y="332440"/>
                </a:lnTo>
                <a:lnTo>
                  <a:pt x="3015278" y="347679"/>
                </a:lnTo>
                <a:lnTo>
                  <a:pt x="2986704" y="378019"/>
                </a:lnTo>
                <a:lnTo>
                  <a:pt x="2940526" y="390393"/>
                </a:lnTo>
                <a:lnTo>
                  <a:pt x="2923942" y="391223"/>
                </a:lnTo>
                <a:lnTo>
                  <a:pt x="3078140" y="391223"/>
                </a:lnTo>
                <a:lnTo>
                  <a:pt x="3089586" y="368477"/>
                </a:lnTo>
                <a:lnTo>
                  <a:pt x="3095392" y="332502"/>
                </a:lnTo>
                <a:lnTo>
                  <a:pt x="3087683" y="289640"/>
                </a:lnTo>
                <a:lnTo>
                  <a:pt x="3046048" y="234809"/>
                </a:lnTo>
                <a:lnTo>
                  <a:pt x="3001812" y="211086"/>
                </a:lnTo>
                <a:lnTo>
                  <a:pt x="2942396" y="192952"/>
                </a:lnTo>
                <a:lnTo>
                  <a:pt x="2912235" y="185292"/>
                </a:lnTo>
                <a:lnTo>
                  <a:pt x="2898142" y="181429"/>
                </a:lnTo>
                <a:lnTo>
                  <a:pt x="2861431" y="166120"/>
                </a:lnTo>
                <a:lnTo>
                  <a:pt x="2836531" y="130320"/>
                </a:lnTo>
                <a:lnTo>
                  <a:pt x="2837352" y="118798"/>
                </a:lnTo>
                <a:lnTo>
                  <a:pt x="2866621" y="82947"/>
                </a:lnTo>
                <a:lnTo>
                  <a:pt x="2906026" y="74071"/>
                </a:lnTo>
                <a:lnTo>
                  <a:pt x="2914141" y="73620"/>
                </a:lnTo>
                <a:lnTo>
                  <a:pt x="3088221" y="73620"/>
                </a:lnTo>
                <a:lnTo>
                  <a:pt x="3094073" y="66825"/>
                </a:lnTo>
                <a:lnTo>
                  <a:pt x="3052117" y="34941"/>
                </a:lnTo>
                <a:lnTo>
                  <a:pt x="3012295" y="15465"/>
                </a:lnTo>
                <a:lnTo>
                  <a:pt x="2968630" y="3884"/>
                </a:lnTo>
                <a:lnTo>
                  <a:pt x="2944869" y="973"/>
                </a:lnTo>
                <a:lnTo>
                  <a:pt x="2919932" y="0"/>
                </a:lnTo>
                <a:close/>
              </a:path>
              <a:path w="6031230" h="465454">
                <a:moveTo>
                  <a:pt x="3088221" y="73620"/>
                </a:moveTo>
                <a:lnTo>
                  <a:pt x="2920696" y="73620"/>
                </a:lnTo>
                <a:lnTo>
                  <a:pt x="2923125" y="73662"/>
                </a:lnTo>
                <a:lnTo>
                  <a:pt x="2925554" y="73777"/>
                </a:lnTo>
                <a:lnTo>
                  <a:pt x="2967605" y="80761"/>
                </a:lnTo>
                <a:lnTo>
                  <a:pt x="3020777" y="106615"/>
                </a:lnTo>
                <a:lnTo>
                  <a:pt x="3043750" y="125263"/>
                </a:lnTo>
                <a:lnTo>
                  <a:pt x="3088221" y="73620"/>
                </a:lnTo>
                <a:close/>
              </a:path>
              <a:path w="6031230" h="465454">
                <a:moveTo>
                  <a:pt x="3556436" y="1832"/>
                </a:moveTo>
                <a:lnTo>
                  <a:pt x="3497355" y="26815"/>
                </a:lnTo>
                <a:lnTo>
                  <a:pt x="3464606" y="78248"/>
                </a:lnTo>
                <a:lnTo>
                  <a:pt x="3459217" y="116620"/>
                </a:lnTo>
                <a:lnTo>
                  <a:pt x="3461292" y="135950"/>
                </a:lnTo>
                <a:lnTo>
                  <a:pt x="3479374" y="178635"/>
                </a:lnTo>
                <a:lnTo>
                  <a:pt x="3497003" y="199679"/>
                </a:lnTo>
                <a:lnTo>
                  <a:pt x="3492877" y="202705"/>
                </a:lnTo>
                <a:lnTo>
                  <a:pt x="3458987" y="228421"/>
                </a:lnTo>
                <a:lnTo>
                  <a:pt x="3422241" y="281821"/>
                </a:lnTo>
                <a:lnTo>
                  <a:pt x="3414511" y="338736"/>
                </a:lnTo>
                <a:lnTo>
                  <a:pt x="3420649" y="365915"/>
                </a:lnTo>
                <a:lnTo>
                  <a:pt x="3448414" y="413419"/>
                </a:lnTo>
                <a:lnTo>
                  <a:pt x="3491359" y="448593"/>
                </a:lnTo>
                <a:lnTo>
                  <a:pt x="3564890" y="463677"/>
                </a:lnTo>
                <a:lnTo>
                  <a:pt x="3605221" y="454215"/>
                </a:lnTo>
                <a:lnTo>
                  <a:pt x="3644030" y="429975"/>
                </a:lnTo>
                <a:lnTo>
                  <a:pt x="3678390" y="388375"/>
                </a:lnTo>
                <a:lnTo>
                  <a:pt x="3784409" y="388375"/>
                </a:lnTo>
                <a:lnTo>
                  <a:pt x="3783249" y="387140"/>
                </a:lnTo>
                <a:lnTo>
                  <a:pt x="3556436" y="387140"/>
                </a:lnTo>
                <a:lnTo>
                  <a:pt x="3544176" y="386313"/>
                </a:lnTo>
                <a:lnTo>
                  <a:pt x="3503880" y="361187"/>
                </a:lnTo>
                <a:lnTo>
                  <a:pt x="3492500" y="327361"/>
                </a:lnTo>
                <a:lnTo>
                  <a:pt x="3493179" y="316379"/>
                </a:lnTo>
                <a:lnTo>
                  <a:pt x="3515393" y="277435"/>
                </a:lnTo>
                <a:lnTo>
                  <a:pt x="3552823" y="253918"/>
                </a:lnTo>
                <a:lnTo>
                  <a:pt x="3658392" y="253918"/>
                </a:lnTo>
                <a:lnTo>
                  <a:pt x="3617837" y="210998"/>
                </a:lnTo>
                <a:lnTo>
                  <a:pt x="3626779" y="204726"/>
                </a:lnTo>
                <a:lnTo>
                  <a:pt x="3630905" y="201732"/>
                </a:lnTo>
                <a:lnTo>
                  <a:pt x="3659088" y="171422"/>
                </a:lnTo>
                <a:lnTo>
                  <a:pt x="3663024" y="162759"/>
                </a:lnTo>
                <a:lnTo>
                  <a:pt x="3568718" y="162759"/>
                </a:lnTo>
                <a:lnTo>
                  <a:pt x="3548516" y="144733"/>
                </a:lnTo>
                <a:lnTo>
                  <a:pt x="3533096" y="124227"/>
                </a:lnTo>
                <a:lnTo>
                  <a:pt x="3529433" y="102003"/>
                </a:lnTo>
                <a:lnTo>
                  <a:pt x="3544499" y="78824"/>
                </a:lnTo>
                <a:lnTo>
                  <a:pt x="3550507" y="74750"/>
                </a:lnTo>
                <a:lnTo>
                  <a:pt x="3556593" y="71882"/>
                </a:lnTo>
                <a:lnTo>
                  <a:pt x="3562687" y="70137"/>
                </a:lnTo>
                <a:lnTo>
                  <a:pt x="3568718" y="69432"/>
                </a:lnTo>
                <a:lnTo>
                  <a:pt x="3671784" y="69432"/>
                </a:lnTo>
                <a:lnTo>
                  <a:pt x="3671534" y="68209"/>
                </a:lnTo>
                <a:lnTo>
                  <a:pt x="3654912" y="38630"/>
                </a:lnTo>
                <a:lnTo>
                  <a:pt x="3629535" y="15924"/>
                </a:lnTo>
                <a:lnTo>
                  <a:pt x="3596384" y="2766"/>
                </a:lnTo>
                <a:lnTo>
                  <a:pt x="3556436" y="1832"/>
                </a:lnTo>
                <a:close/>
              </a:path>
              <a:path w="6031230" h="465454">
                <a:moveTo>
                  <a:pt x="3784409" y="388375"/>
                </a:moveTo>
                <a:lnTo>
                  <a:pt x="3678390" y="388375"/>
                </a:lnTo>
                <a:lnTo>
                  <a:pt x="3736870" y="450645"/>
                </a:lnTo>
                <a:lnTo>
                  <a:pt x="3842888" y="450645"/>
                </a:lnTo>
                <a:lnTo>
                  <a:pt x="3784409" y="388375"/>
                </a:lnTo>
                <a:close/>
              </a:path>
              <a:path w="6031230" h="465454">
                <a:moveTo>
                  <a:pt x="3658392" y="253918"/>
                </a:moveTo>
                <a:lnTo>
                  <a:pt x="3552823" y="253918"/>
                </a:lnTo>
                <a:lnTo>
                  <a:pt x="3627795" y="333644"/>
                </a:lnTo>
                <a:lnTo>
                  <a:pt x="3622426" y="341111"/>
                </a:lnTo>
                <a:lnTo>
                  <a:pt x="3594617" y="371592"/>
                </a:lnTo>
                <a:lnTo>
                  <a:pt x="3556436" y="387140"/>
                </a:lnTo>
                <a:lnTo>
                  <a:pt x="3783249" y="387140"/>
                </a:lnTo>
                <a:lnTo>
                  <a:pt x="3722410" y="322356"/>
                </a:lnTo>
                <a:lnTo>
                  <a:pt x="3756957" y="264588"/>
                </a:lnTo>
                <a:lnTo>
                  <a:pt x="3668474" y="264588"/>
                </a:lnTo>
                <a:lnTo>
                  <a:pt x="3658392" y="253918"/>
                </a:lnTo>
                <a:close/>
              </a:path>
              <a:path w="6031230" h="465454">
                <a:moveTo>
                  <a:pt x="3803496" y="186769"/>
                </a:moveTo>
                <a:lnTo>
                  <a:pt x="3715122" y="186769"/>
                </a:lnTo>
                <a:lnTo>
                  <a:pt x="3668474" y="264588"/>
                </a:lnTo>
                <a:lnTo>
                  <a:pt x="3756957" y="264588"/>
                </a:lnTo>
                <a:lnTo>
                  <a:pt x="3803496" y="186769"/>
                </a:lnTo>
                <a:close/>
              </a:path>
              <a:path w="6031230" h="465454">
                <a:moveTo>
                  <a:pt x="3671784" y="69432"/>
                </a:moveTo>
                <a:lnTo>
                  <a:pt x="3568718" y="69432"/>
                </a:lnTo>
                <a:lnTo>
                  <a:pt x="3574749" y="70137"/>
                </a:lnTo>
                <a:lnTo>
                  <a:pt x="3580843" y="71882"/>
                </a:lnTo>
                <a:lnTo>
                  <a:pt x="3586930" y="74750"/>
                </a:lnTo>
                <a:lnTo>
                  <a:pt x="3592937" y="78824"/>
                </a:lnTo>
                <a:lnTo>
                  <a:pt x="3608005" y="102003"/>
                </a:lnTo>
                <a:lnTo>
                  <a:pt x="3604344" y="124227"/>
                </a:lnTo>
                <a:lnTo>
                  <a:pt x="3588925" y="144733"/>
                </a:lnTo>
                <a:lnTo>
                  <a:pt x="3568718" y="162759"/>
                </a:lnTo>
                <a:lnTo>
                  <a:pt x="3663024" y="162759"/>
                </a:lnTo>
                <a:lnTo>
                  <a:pt x="3674601" y="137281"/>
                </a:lnTo>
                <a:lnTo>
                  <a:pt x="3678424" y="101985"/>
                </a:lnTo>
                <a:lnTo>
                  <a:pt x="3671784" y="69432"/>
                </a:lnTo>
                <a:close/>
              </a:path>
              <a:path w="6031230" h="465454">
                <a:moveTo>
                  <a:pt x="4925588" y="8889"/>
                </a:moveTo>
                <a:lnTo>
                  <a:pt x="4626141" y="8889"/>
                </a:lnTo>
                <a:lnTo>
                  <a:pt x="4626141" y="451483"/>
                </a:lnTo>
                <a:lnTo>
                  <a:pt x="4925588" y="451483"/>
                </a:lnTo>
                <a:lnTo>
                  <a:pt x="4925588" y="379391"/>
                </a:lnTo>
                <a:lnTo>
                  <a:pt x="4701919" y="379391"/>
                </a:lnTo>
                <a:lnTo>
                  <a:pt x="4701919" y="262243"/>
                </a:lnTo>
                <a:lnTo>
                  <a:pt x="4912583" y="262243"/>
                </a:lnTo>
                <a:lnTo>
                  <a:pt x="4912583" y="190151"/>
                </a:lnTo>
                <a:lnTo>
                  <a:pt x="4701919" y="190151"/>
                </a:lnTo>
                <a:lnTo>
                  <a:pt x="4701919" y="80992"/>
                </a:lnTo>
                <a:lnTo>
                  <a:pt x="4925588" y="80992"/>
                </a:lnTo>
                <a:lnTo>
                  <a:pt x="4925588" y="8889"/>
                </a:lnTo>
                <a:close/>
              </a:path>
              <a:path w="6031230" h="465454">
                <a:moveTo>
                  <a:pt x="4220122" y="9036"/>
                </a:moveTo>
                <a:lnTo>
                  <a:pt x="4143297" y="9036"/>
                </a:lnTo>
                <a:lnTo>
                  <a:pt x="4143297" y="451337"/>
                </a:lnTo>
                <a:lnTo>
                  <a:pt x="4220122" y="451337"/>
                </a:lnTo>
                <a:lnTo>
                  <a:pt x="4220122" y="322691"/>
                </a:lnTo>
                <a:lnTo>
                  <a:pt x="4299869" y="242380"/>
                </a:lnTo>
                <a:lnTo>
                  <a:pt x="4395202" y="242380"/>
                </a:lnTo>
                <a:lnTo>
                  <a:pt x="4383091" y="224883"/>
                </a:lnTo>
                <a:lnTo>
                  <a:pt x="4220122" y="224883"/>
                </a:lnTo>
                <a:lnTo>
                  <a:pt x="4220122" y="9036"/>
                </a:lnTo>
                <a:close/>
              </a:path>
              <a:path w="6031230" h="465454">
                <a:moveTo>
                  <a:pt x="4395202" y="242380"/>
                </a:moveTo>
                <a:lnTo>
                  <a:pt x="4299869" y="242380"/>
                </a:lnTo>
                <a:lnTo>
                  <a:pt x="4444430" y="451337"/>
                </a:lnTo>
                <a:lnTo>
                  <a:pt x="4539830" y="451337"/>
                </a:lnTo>
                <a:lnTo>
                  <a:pt x="4395202" y="242380"/>
                </a:lnTo>
                <a:close/>
              </a:path>
              <a:path w="6031230" h="465454">
                <a:moveTo>
                  <a:pt x="4529317" y="9036"/>
                </a:moveTo>
                <a:lnTo>
                  <a:pt x="4431561" y="9036"/>
                </a:lnTo>
                <a:lnTo>
                  <a:pt x="4220122" y="224883"/>
                </a:lnTo>
                <a:lnTo>
                  <a:pt x="4383091" y="224883"/>
                </a:lnTo>
                <a:lnTo>
                  <a:pt x="4355877" y="185565"/>
                </a:lnTo>
                <a:lnTo>
                  <a:pt x="4529317" y="90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TOP PRODUCTS-shoes</a:t>
            </a:r>
            <a:endParaRPr lang="zh-CN" altLang="en-US" dirty="0"/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0F2CD449-8542-4126-947B-8485C4E31029}"/>
              </a:ext>
            </a:extLst>
          </p:cNvPr>
          <p:cNvSpPr txBox="1"/>
          <p:nvPr/>
        </p:nvSpPr>
        <p:spPr>
          <a:xfrm>
            <a:off x="912162" y="9501173"/>
            <a:ext cx="137182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月流水销量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鞋款已按五月网页抓取结果更新；榜单、商品图和销售走势来自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Tableau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五月筛选数据。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6F749C9-4B59-4BFB-AD11-59747C691297}"/>
              </a:ext>
            </a:extLst>
          </p:cNvPr>
          <p:cNvSpPr/>
          <p:nvPr/>
        </p:nvSpPr>
        <p:spPr>
          <a:xfrm>
            <a:off x="14618219" y="2181408"/>
            <a:ext cx="450128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9B83D58-7430-4EA6-8C2B-015C41F347A6}"/>
              </a:ext>
            </a:extLst>
          </p:cNvPr>
          <p:cNvSpPr/>
          <p:nvPr/>
        </p:nvSpPr>
        <p:spPr>
          <a:xfrm>
            <a:off x="14618218" y="5307440"/>
            <a:ext cx="224593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8D93AF7-FDFF-42DB-B091-F0C6F46418BE}"/>
              </a:ext>
            </a:extLst>
          </p:cNvPr>
          <p:cNvSpPr/>
          <p:nvPr/>
        </p:nvSpPr>
        <p:spPr>
          <a:xfrm>
            <a:off x="14627638" y="8482640"/>
            <a:ext cx="224593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260670C-51A2-424B-8690-AD10130CC7C1}"/>
              </a:ext>
            </a:extLst>
          </p:cNvPr>
          <p:cNvSpPr/>
          <p:nvPr/>
        </p:nvSpPr>
        <p:spPr>
          <a:xfrm>
            <a:off x="16873569" y="3732130"/>
            <a:ext cx="2245931" cy="3138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FB2F0DF-E0D2-4BC8-A4E4-22EC45282713}"/>
              </a:ext>
            </a:extLst>
          </p:cNvPr>
          <p:cNvSpPr/>
          <p:nvPr/>
        </p:nvSpPr>
        <p:spPr>
          <a:xfrm>
            <a:off x="16864149" y="8482640"/>
            <a:ext cx="2245931" cy="15644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21B89A93-1E6D-4C66-9C26-CBBA8910E27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68" y="1846640"/>
            <a:ext cx="13207578" cy="7425948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26C388FB-60C3-4881-978A-7A7304484FE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9148" y="2144532"/>
            <a:ext cx="2245299" cy="1587600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A78ED01A-B05E-4B6A-BBF2-7F5F155AFA3F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1098" y="3732132"/>
            <a:ext cx="2245237" cy="1587600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18E63315-70E6-45A7-A279-F19519A3B706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1098" y="5319732"/>
            <a:ext cx="2381400" cy="15876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F4722DDD-6AD8-4F55-9625-049261A17EBE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1098" y="6907332"/>
            <a:ext cx="2381400" cy="1587600"/>
          </a:xfrm>
          <a:prstGeom prst="rect">
            <a:avLst/>
          </a:prstGeom>
        </p:spPr>
      </p:pic>
      <p:pic>
        <p:nvPicPr>
          <p:cNvPr id="21" name="Picture 8">
            <a:extLst>
              <a:ext uri="{FF2B5EF4-FFF2-40B4-BE49-F238E27FC236}">
                <a16:creationId xmlns:a16="http://schemas.microsoft.com/office/drawing/2014/main" id="{73D7B324-37FB-496F-9B28-7D2E3ADFBD27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1096" y="8494932"/>
            <a:ext cx="2381400" cy="1587600"/>
          </a:xfrm>
          <a:prstGeom prst="rect">
            <a:avLst/>
          </a:prstGeom>
        </p:spPr>
      </p:pic>
      <p:pic>
        <p:nvPicPr>
          <p:cNvPr id="24" name="Picture 10">
            <a:extLst>
              <a:ext uri="{FF2B5EF4-FFF2-40B4-BE49-F238E27FC236}">
                <a16:creationId xmlns:a16="http://schemas.microsoft.com/office/drawing/2014/main" id="{82A5C27C-5F5C-44F1-9AD9-446FCF21BD5D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3284" y="1815633"/>
            <a:ext cx="1587600" cy="2245397"/>
          </a:xfrm>
          <a:prstGeom prst="rect">
            <a:avLst/>
          </a:prstGeom>
        </p:spPr>
      </p:pic>
      <p:pic>
        <p:nvPicPr>
          <p:cNvPr id="27" name="Picture 12">
            <a:extLst>
              <a:ext uri="{FF2B5EF4-FFF2-40B4-BE49-F238E27FC236}">
                <a16:creationId xmlns:a16="http://schemas.microsoft.com/office/drawing/2014/main" id="{CB15D920-C44E-40D4-80FF-89E70DF05D0E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3284" y="3403233"/>
            <a:ext cx="1587600" cy="2245397"/>
          </a:xfrm>
          <a:prstGeom prst="rect">
            <a:avLst/>
          </a:prstGeom>
        </p:spPr>
      </p:pic>
      <p:pic>
        <p:nvPicPr>
          <p:cNvPr id="35" name="Picture 14">
            <a:extLst>
              <a:ext uri="{FF2B5EF4-FFF2-40B4-BE49-F238E27FC236}">
                <a16:creationId xmlns:a16="http://schemas.microsoft.com/office/drawing/2014/main" id="{4E48B9D8-6277-4F45-9185-24107CA321C2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1396" y="4990834"/>
            <a:ext cx="1587600" cy="2245397"/>
          </a:xfrm>
          <a:prstGeom prst="rect">
            <a:avLst/>
          </a:prstGeom>
        </p:spPr>
      </p:pic>
      <p:pic>
        <p:nvPicPr>
          <p:cNvPr id="38" name="Picture 16">
            <a:extLst>
              <a:ext uri="{FF2B5EF4-FFF2-40B4-BE49-F238E27FC236}">
                <a16:creationId xmlns:a16="http://schemas.microsoft.com/office/drawing/2014/main" id="{408632C0-9BCD-4762-8003-C08A51579DB3}"/>
              </a:ext>
            </a:extLst>
          </p:cNvPr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497" y="6907332"/>
            <a:ext cx="2381400" cy="1587600"/>
          </a:xfrm>
          <a:prstGeom prst="rect">
            <a:avLst/>
          </a:prstGeom>
        </p:spPr>
      </p:pic>
      <p:pic>
        <p:nvPicPr>
          <p:cNvPr id="41" name="Picture 18">
            <a:extLst>
              <a:ext uri="{FF2B5EF4-FFF2-40B4-BE49-F238E27FC236}">
                <a16:creationId xmlns:a16="http://schemas.microsoft.com/office/drawing/2014/main" id="{F2BEA868-EAD0-49C6-89EC-35DB893C3449}"/>
              </a:ext>
            </a:extLst>
          </p:cNvPr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497" y="8494932"/>
            <a:ext cx="2381400" cy="15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68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Campaign-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年货节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9BD20458-AC12-438B-BC43-7CAD01AB976E}"/>
              </a:ext>
            </a:extLst>
          </p:cNvPr>
          <p:cNvSpPr txBox="1"/>
          <p:nvPr/>
        </p:nvSpPr>
        <p:spPr>
          <a:xfrm>
            <a:off x="1124064" y="7198966"/>
            <a:ext cx="6537501" cy="2548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唯品年货节销售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453w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，于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1.24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起销售逐渐回正并反超，同比增幅在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27%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。除客单仍较去年高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3%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外，流量及转化均呈现正向增长。流量在联投帮助下涨幅更加明显；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活动款及非活动款比例为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28:72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。从品类层面来看，鞋包销量同比均为正向。鞋类增幅远大于包，达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48%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。主要依靠独家款及正价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RP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凉鞋及单鞋驱动。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D304E41-72C5-44AE-A457-1A052566F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389241"/>
              </p:ext>
            </p:extLst>
          </p:nvPr>
        </p:nvGraphicFramePr>
        <p:xfrm>
          <a:off x="1140769" y="1804194"/>
          <a:ext cx="6520797" cy="1229748"/>
        </p:xfrm>
        <a:graphic>
          <a:graphicData uri="http://schemas.openxmlformats.org/drawingml/2006/table">
            <a:tbl>
              <a:tblPr/>
              <a:tblGrid>
                <a:gridCol w="802893">
                  <a:extLst>
                    <a:ext uri="{9D8B030D-6E8A-4147-A177-3AD203B41FA5}">
                      <a16:colId xmlns:a16="http://schemas.microsoft.com/office/drawing/2014/main" val="2986195431"/>
                    </a:ext>
                  </a:extLst>
                </a:gridCol>
                <a:gridCol w="1377939">
                  <a:extLst>
                    <a:ext uri="{9D8B030D-6E8A-4147-A177-3AD203B41FA5}">
                      <a16:colId xmlns:a16="http://schemas.microsoft.com/office/drawing/2014/main" val="2897328453"/>
                    </a:ext>
                  </a:extLst>
                </a:gridCol>
                <a:gridCol w="965642">
                  <a:extLst>
                    <a:ext uri="{9D8B030D-6E8A-4147-A177-3AD203B41FA5}">
                      <a16:colId xmlns:a16="http://schemas.microsoft.com/office/drawing/2014/main" val="3837779327"/>
                    </a:ext>
                  </a:extLst>
                </a:gridCol>
                <a:gridCol w="866648">
                  <a:extLst>
                    <a:ext uri="{9D8B030D-6E8A-4147-A177-3AD203B41FA5}">
                      <a16:colId xmlns:a16="http://schemas.microsoft.com/office/drawing/2014/main" val="279143762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144620651"/>
                    </a:ext>
                  </a:extLst>
                </a:gridCol>
                <a:gridCol w="623454">
                  <a:extLst>
                    <a:ext uri="{9D8B030D-6E8A-4147-A177-3AD203B41FA5}">
                      <a16:colId xmlns:a16="http://schemas.microsoft.com/office/drawing/2014/main" val="761992567"/>
                    </a:ext>
                  </a:extLst>
                </a:gridCol>
                <a:gridCol w="969821">
                  <a:extLst>
                    <a:ext uri="{9D8B030D-6E8A-4147-A177-3AD203B41FA5}">
                      <a16:colId xmlns:a16="http://schemas.microsoft.com/office/drawing/2014/main" val="4130187132"/>
                    </a:ext>
                  </a:extLst>
                </a:gridCol>
              </a:tblGrid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2.24-3.9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UV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TRAN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ATV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464468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4,534,060.66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574,882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11,875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12,733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274007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3,583,948.56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513,236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9,632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10,292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300388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  <a:endParaRPr lang="en-US" altLang="zh-CN" sz="1200" b="1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027195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3117D02-14BB-4B39-BE1A-4AB6C1654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425428"/>
              </p:ext>
            </p:extLst>
          </p:nvPr>
        </p:nvGraphicFramePr>
        <p:xfrm>
          <a:off x="1140769" y="3202925"/>
          <a:ext cx="6520796" cy="3918307"/>
        </p:xfrm>
        <a:graphic>
          <a:graphicData uri="http://schemas.openxmlformats.org/drawingml/2006/table">
            <a:tbl>
              <a:tblPr/>
              <a:tblGrid>
                <a:gridCol w="1372084">
                  <a:extLst>
                    <a:ext uri="{9D8B030D-6E8A-4147-A177-3AD203B41FA5}">
                      <a16:colId xmlns:a16="http://schemas.microsoft.com/office/drawing/2014/main" val="1183945993"/>
                    </a:ext>
                  </a:extLst>
                </a:gridCol>
                <a:gridCol w="1042736">
                  <a:extLst>
                    <a:ext uri="{9D8B030D-6E8A-4147-A177-3AD203B41FA5}">
                      <a16:colId xmlns:a16="http://schemas.microsoft.com/office/drawing/2014/main" val="3958304730"/>
                    </a:ext>
                  </a:extLst>
                </a:gridCol>
                <a:gridCol w="1111392">
                  <a:extLst>
                    <a:ext uri="{9D8B030D-6E8A-4147-A177-3AD203B41FA5}">
                      <a16:colId xmlns:a16="http://schemas.microsoft.com/office/drawing/2014/main" val="3705738349"/>
                    </a:ext>
                  </a:extLst>
                </a:gridCol>
                <a:gridCol w="987904">
                  <a:extLst>
                    <a:ext uri="{9D8B030D-6E8A-4147-A177-3AD203B41FA5}">
                      <a16:colId xmlns:a16="http://schemas.microsoft.com/office/drawing/2014/main" val="762989605"/>
                    </a:ext>
                  </a:extLst>
                </a:gridCol>
                <a:gridCol w="1142265">
                  <a:extLst>
                    <a:ext uri="{9D8B030D-6E8A-4147-A177-3AD203B41FA5}">
                      <a16:colId xmlns:a16="http://schemas.microsoft.com/office/drawing/2014/main" val="2655731894"/>
                    </a:ext>
                  </a:extLst>
                </a:gridCol>
                <a:gridCol w="864415">
                  <a:extLst>
                    <a:ext uri="{9D8B030D-6E8A-4147-A177-3AD203B41FA5}">
                      <a16:colId xmlns:a16="http://schemas.microsoft.com/office/drawing/2014/main" val="1681800220"/>
                    </a:ext>
                  </a:extLst>
                </a:gridCol>
              </a:tblGrid>
              <a:tr h="23290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2.24-3.9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Type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qty%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261830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BAGS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1,877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547,468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253702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6,612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2,740,914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421900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623406"/>
                  </a:ext>
                </a:extLst>
              </a:tr>
              <a:tr h="232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8,489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3,288,382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202226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SHOES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1,696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404,397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340865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2,312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806,935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298610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384188"/>
                  </a:ext>
                </a:extLst>
              </a:tr>
              <a:tr h="232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4,008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1,211,332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422098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845752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34,347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401378"/>
                  </a:ext>
                </a:extLst>
              </a:tr>
              <a:tr h="198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125554"/>
                  </a:ext>
                </a:extLst>
              </a:tr>
              <a:tr h="2055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34,347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195626"/>
                  </a:ext>
                </a:extLst>
              </a:tr>
              <a:tr h="2055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Grandtotal 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12,733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4,534,061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US" altLang="zh-CN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077859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951864.30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266314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3582196.36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125009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875392"/>
                  </a:ext>
                </a:extLst>
              </a:tr>
              <a:tr h="2055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独家款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138934.32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129135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362B5B3-0D09-46E8-A1F9-CFA48AABF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541490"/>
              </p:ext>
            </p:extLst>
          </p:nvPr>
        </p:nvGraphicFramePr>
        <p:xfrm>
          <a:off x="7919196" y="5162078"/>
          <a:ext cx="6537501" cy="5193434"/>
        </p:xfrm>
        <a:graphic>
          <a:graphicData uri="http://schemas.openxmlformats.org/drawingml/2006/table">
            <a:tbl>
              <a:tblPr/>
              <a:tblGrid>
                <a:gridCol w="979248">
                  <a:extLst>
                    <a:ext uri="{9D8B030D-6E8A-4147-A177-3AD203B41FA5}">
                      <a16:colId xmlns:a16="http://schemas.microsoft.com/office/drawing/2014/main" val="2556896122"/>
                    </a:ext>
                  </a:extLst>
                </a:gridCol>
                <a:gridCol w="910574">
                  <a:extLst>
                    <a:ext uri="{9D8B030D-6E8A-4147-A177-3AD203B41FA5}">
                      <a16:colId xmlns:a16="http://schemas.microsoft.com/office/drawing/2014/main" val="568542015"/>
                    </a:ext>
                  </a:extLst>
                </a:gridCol>
                <a:gridCol w="968396">
                  <a:extLst>
                    <a:ext uri="{9D8B030D-6E8A-4147-A177-3AD203B41FA5}">
                      <a16:colId xmlns:a16="http://schemas.microsoft.com/office/drawing/2014/main" val="1855437992"/>
                    </a:ext>
                  </a:extLst>
                </a:gridCol>
                <a:gridCol w="810378">
                  <a:extLst>
                    <a:ext uri="{9D8B030D-6E8A-4147-A177-3AD203B41FA5}">
                      <a16:colId xmlns:a16="http://schemas.microsoft.com/office/drawing/2014/main" val="1245607152"/>
                    </a:ext>
                  </a:extLst>
                </a:gridCol>
                <a:gridCol w="1006849">
                  <a:extLst>
                    <a:ext uri="{9D8B030D-6E8A-4147-A177-3AD203B41FA5}">
                      <a16:colId xmlns:a16="http://schemas.microsoft.com/office/drawing/2014/main" val="972165471"/>
                    </a:ext>
                  </a:extLst>
                </a:gridCol>
                <a:gridCol w="1006850">
                  <a:extLst>
                    <a:ext uri="{9D8B030D-6E8A-4147-A177-3AD203B41FA5}">
                      <a16:colId xmlns:a16="http://schemas.microsoft.com/office/drawing/2014/main" val="197790353"/>
                    </a:ext>
                  </a:extLst>
                </a:gridCol>
                <a:gridCol w="855206">
                  <a:extLst>
                    <a:ext uri="{9D8B030D-6E8A-4147-A177-3AD203B41FA5}">
                      <a16:colId xmlns:a16="http://schemas.microsoft.com/office/drawing/2014/main" val="1393867539"/>
                    </a:ext>
                  </a:extLst>
                </a:gridCol>
              </a:tblGrid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三级分类</a:t>
                      </a:r>
                      <a:endParaRPr lang="zh-CN" alt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 QTY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 QTY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 LFL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 SALES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 SALES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LFL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874867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女单鞋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445011.74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334256.92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548462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女凉鞋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456070.94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215037.74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184079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女拖鞋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193403.8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156013.1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24%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880869"/>
                  </a:ext>
                </a:extLst>
              </a:tr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女休闲鞋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77934.76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40860.84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401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38910.3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71853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295151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单肩包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2581870.18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2428156.52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63052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卡包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28639.52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16807.32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1517305"/>
                  </a:ext>
                </a:extLst>
              </a:tr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钱包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63660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24228.8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98243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手拿包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11375.62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16781.04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600759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手提包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468012.04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228384.7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44862"/>
                  </a:ext>
                </a:extLst>
              </a:tr>
              <a:tr h="3317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双肩包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132948.52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50330.42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619537"/>
                  </a:ext>
                </a:extLst>
              </a:tr>
              <a:tr h="3431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胸包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腰包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1238.16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19704"/>
                  </a:ext>
                </a:extLst>
              </a:tr>
              <a:tr h="331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12497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10292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4499713.42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3583948.56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193592"/>
                  </a:ext>
                </a:extLst>
              </a:tr>
            </a:tbl>
          </a:graphicData>
        </a:graphic>
      </p:graphicFrame>
      <p:pic>
        <p:nvPicPr>
          <p:cNvPr id="7" name="Chart 27">
            <a:extLst>
              <a:ext uri="{FF2B5EF4-FFF2-40B4-BE49-F238E27FC236}">
                <a16:creationId xmlns:a16="http://schemas.microsoft.com/office/drawing/2014/main" id="{8329C5C7-E6A8-4254-905F-1972A1116327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196" y="1583495"/>
            <a:ext cx="3184071" cy="3431850"/>
          </a:xfrm>
          <a:prstGeom prst="rect">
            <a:avLst/>
          </a:prstGeom>
        </p:spPr>
      </p:pic>
      <p:pic>
        <p:nvPicPr>
          <p:cNvPr id="9" name="Chart 28">
            <a:extLst>
              <a:ext uri="{FF2B5EF4-FFF2-40B4-BE49-F238E27FC236}">
                <a16:creationId xmlns:a16="http://schemas.microsoft.com/office/drawing/2014/main" id="{4F6C4E21-3903-4411-B18E-F893819D339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3833" y="1583495"/>
            <a:ext cx="3243034" cy="3431850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55FA10F5-81A9-47A2-B540-A9E4F55DAE2D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978" y="1583495"/>
            <a:ext cx="4415386" cy="87720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Uv</a:t>
            </a:r>
            <a:r>
              <a:rPr lang="en-US" altLang="zh-CN" dirty="0"/>
              <a:t> LFL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1849" y="8843317"/>
            <a:ext cx="1844040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latin typeface="微软雅黑"/>
              </a:rPr>
              <a:t>同比去年</a:t>
            </a:r>
            <a:r>
              <a:rPr lang="en-US" altLang="zh-CN">
                <a:latin typeface="微软雅黑"/>
              </a:rPr>
              <a:t>5</a:t>
            </a:r>
            <a:r>
              <a:rPr lang="zh-CN" altLang="en-US">
                <a:latin typeface="微软雅黑"/>
              </a:rPr>
              <a:t>月，流量看板已按</a:t>
            </a:r>
            <a:r>
              <a:rPr lang="en-US" altLang="zh-CN">
                <a:latin typeface="微软雅黑"/>
              </a:rPr>
              <a:t>Compass</a:t>
            </a:r>
            <a:r>
              <a:rPr lang="zh-CN" altLang="en-US">
                <a:latin typeface="微软雅黑"/>
              </a:rPr>
              <a:t>五月流量来源数据更新；站内</a:t>
            </a:r>
            <a:r>
              <a:rPr lang="en-US" altLang="zh-CN">
                <a:latin typeface="微软雅黑"/>
              </a:rPr>
              <a:t>/</a:t>
            </a:r>
            <a:r>
              <a:rPr lang="zh-CN" altLang="en-US">
                <a:latin typeface="微软雅黑"/>
              </a:rPr>
              <a:t>站外、付费</a:t>
            </a:r>
            <a:r>
              <a:rPr lang="en-US" altLang="zh-CN">
                <a:latin typeface="微软雅黑"/>
              </a:rPr>
              <a:t>/</a:t>
            </a:r>
            <a:r>
              <a:rPr lang="zh-CN" altLang="en-US">
                <a:latin typeface="微软雅黑"/>
              </a:rPr>
              <a:t>自然流量及入口结构均来自本地库五月抓取结果。</a:t>
            </a:r>
            <a:endParaRPr>
              <a:latin typeface="微软雅黑"/>
            </a:endParaRPr>
          </a:p>
        </p:txBody>
      </p:sp>
      <p:graphicFrame>
        <p:nvGraphicFramePr>
          <p:cNvPr id="37" name="Table 36"/>
          <p:cNvGraphicFramePr>
            <a:graphicFrameLocks noGrp="1"/>
          </p:cNvGraphicFramePr>
          <p:nvPr/>
        </p:nvGraphicFramePr>
        <p:xfrm>
          <a:off x="1835149" y="1557195"/>
          <a:ext cx="16160746" cy="146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4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3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90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36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90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18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136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0904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71365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30904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66270"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Year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In-site Traffic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In-site Paid Traffic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In-site Paid %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In-site Organic Traffic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In-site Organic %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Off-site Traffic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Off-site Paid Traffic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Off-site Paid %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Off-site Organic Traffic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Off-site Organic %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270"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2026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1,053,561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121,129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11%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932,432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89%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101,118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6,992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7%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94,126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93%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270"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2025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916,191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87,249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10%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828,942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107,520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107,520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270"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111111"/>
                          </a:solidFill>
                        </a:rPr>
                        <a:t>LFL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D11F1F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D11F1F"/>
                          </a:solidFill>
                        </a:rPr>
                        <a:t>39%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D11F1F"/>
                          </a:solidFill>
                        </a:rPr>
                        <a:t>21%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D11F1F"/>
                          </a:solidFill>
                        </a:rPr>
                        <a:t>12%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0F9D58"/>
                          </a:solidFill>
                        </a:rPr>
                        <a:t>-2%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0F9D58"/>
                          </a:solidFill>
                        </a:rPr>
                        <a:t>-6%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11111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11111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0F9D58"/>
                          </a:solidFill>
                        </a:rPr>
                        <a:t>-12%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0F9D58"/>
                          </a:solidFill>
                        </a:rPr>
                        <a:t>-7%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8" name="Chart 37"/>
          <p:cNvGraphicFramePr>
            <a:graphicFrameLocks noGrp="1"/>
          </p:cNvGraphicFramePr>
          <p:nvPr/>
        </p:nvGraphicFramePr>
        <p:xfrm>
          <a:off x="1987549" y="3062843"/>
          <a:ext cx="7864411" cy="3109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9" name="Chart 38"/>
          <p:cNvGraphicFramePr>
            <a:graphicFrameLocks noGrp="1"/>
          </p:cNvGraphicFramePr>
          <p:nvPr/>
        </p:nvGraphicFramePr>
        <p:xfrm>
          <a:off x="10010836" y="3062843"/>
          <a:ext cx="7864411" cy="3109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0" name="Chart 39"/>
          <p:cNvGraphicFramePr>
            <a:graphicFrameLocks noGrp="1"/>
          </p:cNvGraphicFramePr>
          <p:nvPr/>
        </p:nvGraphicFramePr>
        <p:xfrm>
          <a:off x="1987549" y="6093856"/>
          <a:ext cx="4848225" cy="2729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Chart 40"/>
          <p:cNvGraphicFramePr>
            <a:graphicFrameLocks noGrp="1"/>
          </p:cNvGraphicFramePr>
          <p:nvPr/>
        </p:nvGraphicFramePr>
        <p:xfrm>
          <a:off x="6835774" y="5875517"/>
          <a:ext cx="5575459" cy="3165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2" name="Chart 41"/>
          <p:cNvGraphicFramePr>
            <a:graphicFrameLocks noGrp="1"/>
          </p:cNvGraphicFramePr>
          <p:nvPr/>
        </p:nvGraphicFramePr>
        <p:xfrm>
          <a:off x="12572840" y="5875517"/>
          <a:ext cx="5575459" cy="3165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" name="auto_uv_lfl_report_image">
            <a:extLst>
              <a:ext uri="{FF2B5EF4-FFF2-40B4-BE49-F238E27FC236}">
                <a16:creationId xmlns:a16="http://schemas.microsoft.com/office/drawing/2014/main" id="{A8618C2C-DC48-4F07-A976-DEF29E65945A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000" y="1550000"/>
            <a:ext cx="17000000" cy="780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60 WAREHOUSE</a:t>
            </a:r>
            <a:endParaRPr lang="zh-CN" altLang="en-US" dirty="0"/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927ABCAA-6EDA-4DD8-B8FC-8142BF43AE4D}"/>
              </a:ext>
            </a:extLst>
          </p:cNvPr>
          <p:cNvSpPr txBox="1"/>
          <p:nvPr/>
        </p:nvSpPr>
        <p:spPr>
          <a:xfrm>
            <a:off x="12114720" y="5085241"/>
            <a:ext cx="7173076" cy="1116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本页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仓表现已按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Tableau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五月筛选结果更新，包含折扣分布、箱包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TOP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和鞋类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TOP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三个模块。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35627B32-DDC3-4100-A437-6336B50B642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312" y="1273675"/>
            <a:ext cx="9007476" cy="3095353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257F15F0-CDF1-44B0-A17B-95F86E2ECB62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612" y="4583023"/>
            <a:ext cx="4962525" cy="6553200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062FF7E8-8208-4677-974F-E114B3E1AF92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437" y="4583023"/>
            <a:ext cx="4953000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82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LIVEstream</a:t>
            </a:r>
            <a:endParaRPr lang="zh-CN" altLang="en-US" dirty="0"/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9CC1314D-7D33-44E2-B8F7-604552C6AF94}"/>
              </a:ext>
            </a:extLst>
          </p:cNvPr>
          <p:cNvSpPr txBox="1"/>
          <p:nvPr/>
        </p:nvSpPr>
        <p:spPr>
          <a:xfrm>
            <a:off x="11248858" y="6503401"/>
            <a:ext cx="7616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本月直播累计观看人数</a:t>
            </a:r>
            <a:r>
              <a:rPr lang="en-US" altLang="zh-CN"/>
              <a:t>5.7w</a:t>
            </a:r>
            <a:r>
              <a:rPr lang="zh-CN" altLang="en-US"/>
              <a:t>，直播渗透率</a:t>
            </a:r>
            <a:r>
              <a:rPr lang="en-US" altLang="zh-CN"/>
              <a:t>7.30%</a:t>
            </a:r>
            <a:r>
              <a:rPr lang="zh-CN" altLang="en-US"/>
              <a:t>，环比</a:t>
            </a:r>
            <a:r>
              <a:rPr lang="en-US" altLang="zh-CN"/>
              <a:t>-13%</a:t>
            </a:r>
            <a:r>
              <a:rPr lang="zh-CN" altLang="en-US"/>
              <a:t>；转化率</a:t>
            </a:r>
            <a:r>
              <a:rPr lang="en-US" altLang="zh-CN"/>
              <a:t>3.05%</a:t>
            </a:r>
            <a:r>
              <a:rPr lang="zh-CN" altLang="en-US"/>
              <a:t>，总引导销售</a:t>
            </a:r>
            <a:r>
              <a:rPr lang="en-US" altLang="zh-CN"/>
              <a:t>71.8w</a:t>
            </a:r>
            <a:r>
              <a:rPr lang="zh-CN" altLang="en-US"/>
              <a:t>，品牌新客数</a:t>
            </a:r>
            <a:r>
              <a:rPr lang="en-US" altLang="zh-CN"/>
              <a:t>1,329</a:t>
            </a:r>
            <a:r>
              <a:rPr lang="zh-CN" altLang="en-US"/>
              <a:t>。直播图表来自本地库</a:t>
            </a:r>
            <a:r>
              <a:rPr lang="en-US" altLang="zh-CN"/>
              <a:t>cep_live_session_data</a:t>
            </a:r>
            <a:r>
              <a:rPr lang="zh-CN" altLang="en-US"/>
              <a:t>五月数据。</a:t>
            </a:r>
            <a:endParaRPr/>
          </a:p>
        </p:txBody>
      </p:sp>
      <p:graphicFrame>
        <p:nvGraphicFramePr>
          <p:cNvPr id="33" name="Table 32"/>
          <p:cNvGraphicFramePr>
            <a:graphicFrameLocks noGrp="1"/>
          </p:cNvGraphicFramePr>
          <p:nvPr/>
        </p:nvGraphicFramePr>
        <p:xfrm>
          <a:off x="1341272" y="1883910"/>
          <a:ext cx="17421548" cy="1286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9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17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5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164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591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91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308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8780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591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21503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Month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Accum. Viewers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Live Penetration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Purchasers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Conversion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Live Sales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Guided Sales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Brand Customers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Brand New Customers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New Customer Ratio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New Brand Members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503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Mar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66,879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9.49%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2,020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3.02%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701,196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882,668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2,020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1,637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81%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624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503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Apr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58,286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8.44%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1,740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2.99%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591,510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735,792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1,740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1,370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79%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583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503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LFL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-13%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-11%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-14%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-1%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-16%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-17%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-14%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-16%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-3%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-7%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4" name="Chart 33"/>
          <p:cNvGraphicFramePr>
            <a:graphicFrameLocks noGrp="1"/>
          </p:cNvGraphicFramePr>
          <p:nvPr/>
        </p:nvGraphicFramePr>
        <p:xfrm>
          <a:off x="3350681" y="3269323"/>
          <a:ext cx="13402732" cy="1661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5" name="Chart 34"/>
          <p:cNvGraphicFramePr>
            <a:graphicFrameLocks noGrp="1"/>
          </p:cNvGraphicFramePr>
          <p:nvPr/>
        </p:nvGraphicFramePr>
        <p:xfrm>
          <a:off x="3350681" y="5212821"/>
          <a:ext cx="13402732" cy="1191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Chart 35"/>
          <p:cNvGraphicFramePr>
            <a:graphicFrameLocks noGrp="1"/>
          </p:cNvGraphicFramePr>
          <p:nvPr/>
        </p:nvGraphicFramePr>
        <p:xfrm>
          <a:off x="683261" y="6920612"/>
          <a:ext cx="3181286" cy="4023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Chart 36"/>
          <p:cNvGraphicFramePr>
            <a:graphicFrameLocks noGrp="1"/>
          </p:cNvGraphicFramePr>
          <p:nvPr/>
        </p:nvGraphicFramePr>
        <p:xfrm>
          <a:off x="4121102" y="6920612"/>
          <a:ext cx="3797019" cy="4023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8" name="Chart 37"/>
          <p:cNvGraphicFramePr>
            <a:graphicFrameLocks noGrp="1"/>
          </p:cNvGraphicFramePr>
          <p:nvPr/>
        </p:nvGraphicFramePr>
        <p:xfrm>
          <a:off x="8174676" y="6920612"/>
          <a:ext cx="2770800" cy="4023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" name="auto_live_session_summary_image">
            <a:extLst>
              <a:ext uri="{FF2B5EF4-FFF2-40B4-BE49-F238E27FC236}">
                <a16:creationId xmlns:a16="http://schemas.microsoft.com/office/drawing/2014/main" id="{2CC78D4C-23F4-44DB-B7DA-EDD6F2546381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00" y="1750000"/>
            <a:ext cx="17500000" cy="1450000"/>
          </a:xfrm>
          <a:prstGeom prst="rect">
            <a:avLst/>
          </a:prstGeom>
        </p:spPr>
      </p:pic>
      <p:pic>
        <p:nvPicPr>
          <p:cNvPr id="5" name="auto_live_session_trend_image">
            <a:extLst>
              <a:ext uri="{FF2B5EF4-FFF2-40B4-BE49-F238E27FC236}">
                <a16:creationId xmlns:a16="http://schemas.microsoft.com/office/drawing/2014/main" id="{68805B82-F91C-4BED-ABEA-64A01DD62551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0" y="3300000"/>
            <a:ext cx="14000000" cy="3250000"/>
          </a:xfrm>
          <a:prstGeom prst="rect">
            <a:avLst/>
          </a:prstGeom>
        </p:spPr>
      </p:pic>
      <p:pic>
        <p:nvPicPr>
          <p:cNvPr id="7" name="auto_live_goods_mix_image">
            <a:extLst>
              <a:ext uri="{FF2B5EF4-FFF2-40B4-BE49-F238E27FC236}">
                <a16:creationId xmlns:a16="http://schemas.microsoft.com/office/drawing/2014/main" id="{979425E4-B4C9-4DF0-B28E-F866C543DBF3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00" y="6900000"/>
            <a:ext cx="10200000" cy="4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70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LIVEstream</a:t>
            </a:r>
            <a:endParaRPr lang="zh-CN" altLang="en-US" dirty="0"/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956441FC-FE67-4BBF-9F13-943C0AFB10C3}"/>
              </a:ext>
            </a:extLst>
          </p:cNvPr>
          <p:cNvSpPr txBox="1"/>
          <p:nvPr/>
        </p:nvSpPr>
        <p:spPr>
          <a:xfrm>
            <a:off x="1936750" y="9389805"/>
            <a:ext cx="1623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鞋包直播间有销售商品款数总计</a:t>
            </a:r>
            <a:r>
              <a:rPr lang="en-US" altLang="zh-CN"/>
              <a:t>255</a:t>
            </a:r>
            <a:r>
              <a:rPr lang="zh-CN" altLang="en-US"/>
              <a:t>款，类目结构为箱包</a:t>
            </a:r>
            <a:r>
              <a:rPr lang="en-US" altLang="zh-CN"/>
              <a:t>83%</a:t>
            </a:r>
            <a:r>
              <a:rPr lang="zh-CN" altLang="en-US"/>
              <a:t>、鞋</a:t>
            </a:r>
            <a:r>
              <a:rPr lang="en-US" altLang="zh-CN"/>
              <a:t>16%</a:t>
            </a:r>
            <a:r>
              <a:rPr lang="zh-CN" altLang="en-US"/>
              <a:t>、配饰</a:t>
            </a:r>
            <a:r>
              <a:rPr lang="en-US" altLang="zh-CN"/>
              <a:t>1%</a:t>
            </a:r>
            <a:r>
              <a:rPr lang="zh-CN" altLang="en-US"/>
              <a:t>。销售额</a:t>
            </a:r>
            <a:r>
              <a:rPr lang="en-US" altLang="zh-CN"/>
              <a:t>71.3w</a:t>
            </a:r>
            <a:r>
              <a:rPr lang="zh-CN" altLang="en-US"/>
              <a:t>，直播商品榜单来自</a:t>
            </a:r>
            <a:r>
              <a:rPr lang="en-US" altLang="zh-CN"/>
              <a:t>cep_live_goods_effect</a:t>
            </a:r>
            <a:r>
              <a:rPr lang="zh-CN" altLang="en-US"/>
              <a:t>五月商品效果数据。</a:t>
            </a:r>
            <a:endParaRPr/>
          </a:p>
        </p:txBody>
      </p:sp>
      <p:graphicFrame>
        <p:nvGraphicFramePr>
          <p:cNvPr id="33" name="Table 32"/>
          <p:cNvGraphicFramePr>
            <a:graphicFrameLocks noGrp="1"/>
          </p:cNvGraphicFramePr>
          <p:nvPr/>
        </p:nvGraphicFramePr>
        <p:xfrm>
          <a:off x="2171701" y="1875631"/>
          <a:ext cx="15995642" cy="15390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46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78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65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14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72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8594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35009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35009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40879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6854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05659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07816"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Cat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Article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Article%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Live QTY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QTY%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QTY LFL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Sales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Sales%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Sales LFL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New Customers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New Cust %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New Cust LFL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ASP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800" b="1">
                          <a:solidFill>
                            <a:srgbClr val="FFFFFF"/>
                          </a:solidFill>
                        </a:rPr>
                        <a:t>ASP LFL</a:t>
                      </a:r>
                    </a:p>
                  </a:txBody>
                  <a:tcPr>
                    <a:solidFill>
                      <a:srgbClr val="5F6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816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箱包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179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60%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1988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85%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0F9D58"/>
                          </a:solidFill>
                        </a:rPr>
                        <a:t>-35%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658,641.98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88%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0F9D58"/>
                          </a:solidFill>
                        </a:rPr>
                        <a:t>-39%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1461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86%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0F9D58"/>
                          </a:solidFill>
                        </a:rPr>
                        <a:t>-32%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331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0F9D58"/>
                          </a:solidFill>
                        </a:rPr>
                        <a:t>-6%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816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鞋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105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303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13%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0F9D58"/>
                          </a:solidFill>
                        </a:rPr>
                        <a:t>-71%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86,763.29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12%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0F9D58"/>
                          </a:solidFill>
                        </a:rPr>
                        <a:t>-69%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211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12%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0F9D58"/>
                          </a:solidFill>
                        </a:rPr>
                        <a:t>-63%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286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D11F1F"/>
                          </a:solidFill>
                        </a:rPr>
                        <a:t>+4%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816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配饰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5%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35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2%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3,098.48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817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TTL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299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2326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-43%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748,503.75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-45%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1691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-37%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11111"/>
                          </a:solidFill>
                        </a:rPr>
                        <a:t>322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0F9D58"/>
                          </a:solidFill>
                        </a:rPr>
                        <a:t>-3%</a:t>
                      </a:r>
                    </a:p>
                  </a:txBody>
                  <a:tcPr>
                    <a:solidFill>
                      <a:srgbClr val="C4C6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675312" y="3716208"/>
            <a:ext cx="4289203" cy="698373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400" b="1">
                <a:solidFill>
                  <a:srgbClr val="111111"/>
                </a:solidFill>
              </a:rPr>
              <a:t>BAGS TOP5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139584" y="3716208"/>
            <a:ext cx="4289203" cy="698373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400" b="1">
                <a:solidFill>
                  <a:srgbClr val="111111"/>
                </a:solidFill>
              </a:rPr>
              <a:t>SHOES TOP5</a:t>
            </a:r>
          </a:p>
        </p:txBody>
      </p:sp>
      <p:graphicFrame>
        <p:nvGraphicFramePr>
          <p:cNvPr id="36" name="Table 35"/>
          <p:cNvGraphicFramePr>
            <a:graphicFrameLocks noGrp="1"/>
          </p:cNvGraphicFramePr>
          <p:nvPr/>
        </p:nvGraphicFramePr>
        <p:xfrm>
          <a:off x="5675312" y="4414581"/>
          <a:ext cx="4289201" cy="46737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6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8954"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Article</a:t>
                      </a:r>
                    </a:p>
                  </a:txBody>
                  <a:tcPr>
                    <a:solidFill>
                      <a:srgbClr val="7279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QTY</a:t>
                      </a:r>
                    </a:p>
                  </a:txBody>
                  <a:tcPr>
                    <a:solidFill>
                      <a:srgbClr val="7279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Note</a:t>
                      </a:r>
                    </a:p>
                  </a:txBody>
                  <a:tcPr>
                    <a:solidFill>
                      <a:srgbClr val="7279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8954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CK2-50270880-1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218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8954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CK2-40782472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106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54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CK2-40671449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102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8954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CK2-60782390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8957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CK2-40270966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81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/>
        </p:nvGraphicFramePr>
        <p:xfrm>
          <a:off x="10139584" y="4414581"/>
          <a:ext cx="4289201" cy="46737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6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8954"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Article</a:t>
                      </a:r>
                    </a:p>
                  </a:txBody>
                  <a:tcPr>
                    <a:solidFill>
                      <a:srgbClr val="7279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QTY</a:t>
                      </a:r>
                    </a:p>
                  </a:txBody>
                  <a:tcPr>
                    <a:solidFill>
                      <a:srgbClr val="7279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</a:rPr>
                        <a:t>Note</a:t>
                      </a:r>
                    </a:p>
                  </a:txBody>
                  <a:tcPr>
                    <a:solidFill>
                      <a:srgbClr val="7279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8954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CK1-61720177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8954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CK1-60361556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54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CK1-60280377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8954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CK1-60920353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8957"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</a:rPr>
                        <a:t>CK1-60920348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11111"/>
                          </a:solidFill>
                        </a:rPr>
                        <a:t>13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auto_live_goods_summary_image">
            <a:extLst>
              <a:ext uri="{FF2B5EF4-FFF2-40B4-BE49-F238E27FC236}">
                <a16:creationId xmlns:a16="http://schemas.microsoft.com/office/drawing/2014/main" id="{5A2C81DC-3B63-40F7-8F65-9A019C20F76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000" y="1800000"/>
            <a:ext cx="16200000" cy="1600000"/>
          </a:xfrm>
          <a:prstGeom prst="rect">
            <a:avLst/>
          </a:prstGeom>
        </p:spPr>
      </p:pic>
      <p:pic>
        <p:nvPicPr>
          <p:cNvPr id="5" name="auto_live_goods_top5_image">
            <a:extLst>
              <a:ext uri="{FF2B5EF4-FFF2-40B4-BE49-F238E27FC236}">
                <a16:creationId xmlns:a16="http://schemas.microsoft.com/office/drawing/2014/main" id="{86ADCE3C-217C-443C-8E3F-607A65E9CFB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000" y="3700000"/>
            <a:ext cx="900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5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OTD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AFED779-4C43-4F88-A041-AD13758A6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452862"/>
              </p:ext>
            </p:extLst>
          </p:nvPr>
        </p:nvGraphicFramePr>
        <p:xfrm>
          <a:off x="1708151" y="1750218"/>
          <a:ext cx="16687798" cy="2629277"/>
        </p:xfrm>
        <a:graphic>
          <a:graphicData uri="http://schemas.openxmlformats.org/drawingml/2006/table">
            <a:tbl>
              <a:tblPr/>
              <a:tblGrid>
                <a:gridCol w="1256998">
                  <a:extLst>
                    <a:ext uri="{9D8B030D-6E8A-4147-A177-3AD203B41FA5}">
                      <a16:colId xmlns:a16="http://schemas.microsoft.com/office/drawing/2014/main" val="1794403232"/>
                    </a:ext>
                  </a:extLst>
                </a:gridCol>
                <a:gridCol w="1005598">
                  <a:extLst>
                    <a:ext uri="{9D8B030D-6E8A-4147-A177-3AD203B41FA5}">
                      <a16:colId xmlns:a16="http://schemas.microsoft.com/office/drawing/2014/main" val="675417370"/>
                    </a:ext>
                  </a:extLst>
                </a:gridCol>
                <a:gridCol w="1346783">
                  <a:extLst>
                    <a:ext uri="{9D8B030D-6E8A-4147-A177-3AD203B41FA5}">
                      <a16:colId xmlns:a16="http://schemas.microsoft.com/office/drawing/2014/main" val="2870265828"/>
                    </a:ext>
                  </a:extLst>
                </a:gridCol>
                <a:gridCol w="1185170">
                  <a:extLst>
                    <a:ext uri="{9D8B030D-6E8A-4147-A177-3AD203B41FA5}">
                      <a16:colId xmlns:a16="http://schemas.microsoft.com/office/drawing/2014/main" val="965795125"/>
                    </a:ext>
                  </a:extLst>
                </a:gridCol>
                <a:gridCol w="1436569">
                  <a:extLst>
                    <a:ext uri="{9D8B030D-6E8A-4147-A177-3AD203B41FA5}">
                      <a16:colId xmlns:a16="http://schemas.microsoft.com/office/drawing/2014/main" val="3277638713"/>
                    </a:ext>
                  </a:extLst>
                </a:gridCol>
                <a:gridCol w="843984">
                  <a:extLst>
                    <a:ext uri="{9D8B030D-6E8A-4147-A177-3AD203B41FA5}">
                      <a16:colId xmlns:a16="http://schemas.microsoft.com/office/drawing/2014/main" val="4135311454"/>
                    </a:ext>
                  </a:extLst>
                </a:gridCol>
                <a:gridCol w="933770">
                  <a:extLst>
                    <a:ext uri="{9D8B030D-6E8A-4147-A177-3AD203B41FA5}">
                      <a16:colId xmlns:a16="http://schemas.microsoft.com/office/drawing/2014/main" val="2765810853"/>
                    </a:ext>
                  </a:extLst>
                </a:gridCol>
                <a:gridCol w="1328826">
                  <a:extLst>
                    <a:ext uri="{9D8B030D-6E8A-4147-A177-3AD203B41FA5}">
                      <a16:colId xmlns:a16="http://schemas.microsoft.com/office/drawing/2014/main" val="137488583"/>
                    </a:ext>
                  </a:extLst>
                </a:gridCol>
                <a:gridCol w="1598183">
                  <a:extLst>
                    <a:ext uri="{9D8B030D-6E8A-4147-A177-3AD203B41FA5}">
                      <a16:colId xmlns:a16="http://schemas.microsoft.com/office/drawing/2014/main" val="3784686372"/>
                    </a:ext>
                  </a:extLst>
                </a:gridCol>
                <a:gridCol w="1598183">
                  <a:extLst>
                    <a:ext uri="{9D8B030D-6E8A-4147-A177-3AD203B41FA5}">
                      <a16:colId xmlns:a16="http://schemas.microsoft.com/office/drawing/2014/main" val="2301604791"/>
                    </a:ext>
                  </a:extLst>
                </a:gridCol>
                <a:gridCol w="1361354">
                  <a:extLst>
                    <a:ext uri="{9D8B030D-6E8A-4147-A177-3AD203B41FA5}">
                      <a16:colId xmlns:a16="http://schemas.microsoft.com/office/drawing/2014/main" val="3082645191"/>
                    </a:ext>
                  </a:extLst>
                </a:gridCol>
                <a:gridCol w="1346326">
                  <a:extLst>
                    <a:ext uri="{9D8B030D-6E8A-4147-A177-3AD203B41FA5}">
                      <a16:colId xmlns:a16="http://schemas.microsoft.com/office/drawing/2014/main" val="2874045814"/>
                    </a:ext>
                  </a:extLst>
                </a:gridCol>
                <a:gridCol w="1446054">
                  <a:extLst>
                    <a:ext uri="{9D8B030D-6E8A-4147-A177-3AD203B41FA5}">
                      <a16:colId xmlns:a16="http://schemas.microsoft.com/office/drawing/2014/main" val="222714518"/>
                    </a:ext>
                  </a:extLst>
                </a:gridCol>
              </a:tblGrid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渠道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花费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曝光量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点击量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商品详情页</a:t>
                      </a:r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点击均价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天加购数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天成交客户数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天成交新客数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天新客率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天销售额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</a:t>
                      </a:r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974695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Target-Max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7,686.58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546,567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13,805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13,515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135,150.49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593909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唯智展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6,496.23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548929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唯直达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8862.79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1194364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23043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21,708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4153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84.64%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217699.27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916518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唯触点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4,217.66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226,772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8,375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8,104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1,257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74,853.29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215996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腾讯广告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637433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20,767.03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1,967,703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45,223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43,327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7,935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1,140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434,199.28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1659197"/>
                  </a:ext>
                </a:extLst>
              </a:tr>
            </a:tbl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4147115-4DB3-4F8F-BE8B-ACF405F9E3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5731142"/>
              </p:ext>
            </p:extLst>
          </p:nvPr>
        </p:nvGraphicFramePr>
        <p:xfrm>
          <a:off x="1332524" y="4856865"/>
          <a:ext cx="17439052" cy="3844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FE9DEE-C209-41DC-AF8C-E7253E3624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16340"/>
              </p:ext>
            </p:extLst>
          </p:nvPr>
        </p:nvGraphicFramePr>
        <p:xfrm>
          <a:off x="1332520" y="9029700"/>
          <a:ext cx="17439055" cy="1428750"/>
        </p:xfrm>
        <a:graphic>
          <a:graphicData uri="http://schemas.openxmlformats.org/drawingml/2006/table">
            <a:tbl>
              <a:tblPr/>
              <a:tblGrid>
                <a:gridCol w="703424">
                  <a:extLst>
                    <a:ext uri="{9D8B030D-6E8A-4147-A177-3AD203B41FA5}">
                      <a16:colId xmlns:a16="http://schemas.microsoft.com/office/drawing/2014/main" val="3532399550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46724543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246176556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2813690344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3248194550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3283243486"/>
                    </a:ext>
                  </a:extLst>
                </a:gridCol>
                <a:gridCol w="586187">
                  <a:extLst>
                    <a:ext uri="{9D8B030D-6E8A-4147-A177-3AD203B41FA5}">
                      <a16:colId xmlns:a16="http://schemas.microsoft.com/office/drawing/2014/main" val="3887024353"/>
                    </a:ext>
                  </a:extLst>
                </a:gridCol>
                <a:gridCol w="361482">
                  <a:extLst>
                    <a:ext uri="{9D8B030D-6E8A-4147-A177-3AD203B41FA5}">
                      <a16:colId xmlns:a16="http://schemas.microsoft.com/office/drawing/2014/main" val="459793094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3028407156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3615294303"/>
                    </a:ext>
                  </a:extLst>
                </a:gridCol>
                <a:gridCol w="586187">
                  <a:extLst>
                    <a:ext uri="{9D8B030D-6E8A-4147-A177-3AD203B41FA5}">
                      <a16:colId xmlns:a16="http://schemas.microsoft.com/office/drawing/2014/main" val="4088002692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10514791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131367484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4214892365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2302882472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362677072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22895477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885322353"/>
                    </a:ext>
                  </a:extLst>
                </a:gridCol>
                <a:gridCol w="586187">
                  <a:extLst>
                    <a:ext uri="{9D8B030D-6E8A-4147-A177-3AD203B41FA5}">
                      <a16:colId xmlns:a16="http://schemas.microsoft.com/office/drawing/2014/main" val="799014880"/>
                    </a:ext>
                  </a:extLst>
                </a:gridCol>
                <a:gridCol w="361482">
                  <a:extLst>
                    <a:ext uri="{9D8B030D-6E8A-4147-A177-3AD203B41FA5}">
                      <a16:colId xmlns:a16="http://schemas.microsoft.com/office/drawing/2014/main" val="2303051808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1336739384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2584843534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89215061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29110158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3303730640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3080448634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05277944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2295829090"/>
                    </a:ext>
                  </a:extLst>
                </a:gridCol>
              </a:tblGrid>
              <a:tr h="4762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TGM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唯智展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唯触点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唯直达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腾讯广告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唯享客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811122"/>
                  </a:ext>
                </a:extLst>
              </a:tr>
              <a:tr h="476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370565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Jan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7,687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135,150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6,496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4,218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74,853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8,863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217,699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15,920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420,469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36,687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854,668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93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617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Membership</a:t>
            </a:r>
            <a:endParaRPr lang="zh-CN" altLang="en-US" dirty="0"/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689B18B3-85DF-4190-BA23-3533DD22DADA}"/>
              </a:ext>
            </a:extLst>
          </p:cNvPr>
          <p:cNvSpPr txBox="1"/>
          <p:nvPr/>
        </p:nvSpPr>
        <p:spPr>
          <a:xfrm>
            <a:off x="1127914" y="9188746"/>
            <a:ext cx="17848270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本页会员看板已按五月网页截图更新，四个模块图片来自会员看板五月筛选后的自动截图。</a:t>
            </a:r>
            <a:endParaRPr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C4B63F3-6448-4C3B-A9EE-CB46A57DDC3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572" y="1487670"/>
            <a:ext cx="11302956" cy="2133681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97EDEE43-264E-4033-A09B-C242B0E9060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668" y="3747132"/>
            <a:ext cx="14482763" cy="2758622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A5B77A66-9442-4471-957C-872DE4D4B2D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724" y="6709452"/>
            <a:ext cx="4171921" cy="2275593"/>
          </a:xfrm>
          <a:prstGeom prst="rect">
            <a:avLst/>
          </a:prstGeom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29D6ACDB-30B5-4C72-B2C5-7C687BA57F54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431" y="6631535"/>
            <a:ext cx="876300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return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6C6EA4-70EA-459A-AFC1-5102F499A49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180" y="2205274"/>
            <a:ext cx="15133738" cy="3203576"/>
          </a:xfrm>
          <a:prstGeom prst="rect">
            <a:avLst/>
          </a:prstGeom>
        </p:spPr>
      </p:pic>
      <p:pic>
        <p:nvPicPr>
          <p:cNvPr id="7" name="Chart 4">
            <a:extLst>
              <a:ext uri="{FF2B5EF4-FFF2-40B4-BE49-F238E27FC236}">
                <a16:creationId xmlns:a16="http://schemas.microsoft.com/office/drawing/2014/main" id="{3E389916-12E2-4F04-95AB-D3CDB86E0BF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1" y="5894730"/>
            <a:ext cx="7797876" cy="4354940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414248EB-1FF5-4894-B6AE-460CEB43639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018" y="5894730"/>
            <a:ext cx="10946575" cy="43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74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rank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AFFD91-EA98-4F30-90C4-2916EE9F34B9}"/>
              </a:ext>
            </a:extLst>
          </p:cNvPr>
          <p:cNvSpPr txBox="1"/>
          <p:nvPr/>
        </p:nvSpPr>
        <p:spPr>
          <a:xfrm>
            <a:off x="2262505" y="1457370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BAGS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D1A4BF-9E8B-4470-AA2A-F9B67CE84779}"/>
              </a:ext>
            </a:extLst>
          </p:cNvPr>
          <p:cNvSpPr txBox="1"/>
          <p:nvPr/>
        </p:nvSpPr>
        <p:spPr>
          <a:xfrm>
            <a:off x="2262505" y="2969367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SHOES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873E3ECD-2EFC-4CF2-9A45-8551C47AD45D}"/>
              </a:ext>
            </a:extLst>
          </p:cNvPr>
          <p:cNvSpPr txBox="1"/>
          <p:nvPr/>
        </p:nvSpPr>
        <p:spPr>
          <a:xfrm>
            <a:off x="2262504" y="4658293"/>
            <a:ext cx="16439834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/>
              <a:t>品牌</a:t>
            </a:r>
            <a:r>
              <a:rPr lang="zh-CN" altLang="en-US" dirty="0"/>
              <a:t>箱包 销售额排名为：第 </a:t>
            </a:r>
            <a:r>
              <a:rPr lang="en-US" altLang="zh-CN" dirty="0"/>
              <a:t>5 </a:t>
            </a:r>
            <a:r>
              <a:rPr lang="zh-CN" altLang="en-US" dirty="0"/>
              <a:t>名， 与上期一样 ，环比 </a:t>
            </a:r>
            <a:r>
              <a:rPr lang="en-US" altLang="zh-CN" dirty="0"/>
              <a:t>+0.77% </a:t>
            </a:r>
            <a:r>
              <a:rPr lang="zh-CN" altLang="en-US" dirty="0"/>
              <a:t>，销售量、浏览流量、点击率、加购转化率、购买转化率排名名次下降；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/>
              <a:t>品牌</a:t>
            </a:r>
            <a:r>
              <a:rPr lang="zh-CN" altLang="en-US" dirty="0"/>
              <a:t>女鞋 销售额排名为：第 </a:t>
            </a:r>
            <a:r>
              <a:rPr lang="en-US" altLang="zh-CN" dirty="0"/>
              <a:t>125 </a:t>
            </a:r>
            <a:r>
              <a:rPr lang="zh-CN" altLang="en-US" dirty="0"/>
              <a:t>名， 上升 </a:t>
            </a:r>
            <a:r>
              <a:rPr lang="en-US" altLang="zh-CN" dirty="0"/>
              <a:t>5 </a:t>
            </a:r>
            <a:r>
              <a:rPr lang="zh-CN" altLang="en-US" dirty="0"/>
              <a:t>名次 ，环比 </a:t>
            </a:r>
            <a:r>
              <a:rPr lang="en-US" altLang="zh-CN" dirty="0"/>
              <a:t>+6.77% </a:t>
            </a:r>
            <a:r>
              <a:rPr lang="zh-CN" altLang="en-US" dirty="0"/>
              <a:t>，销售量、浏览流量、点击率、加购转化率、购买转化率排名上升；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C2FDC7FB-F06E-4FB9-B72D-F718917827FF}"/>
              </a:ext>
            </a:extLst>
          </p:cNvPr>
          <p:cNvSpPr txBox="1"/>
          <p:nvPr/>
        </p:nvSpPr>
        <p:spPr>
          <a:xfrm>
            <a:off x="14577467" y="6094280"/>
            <a:ext cx="4124871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箱包行业</a:t>
            </a:r>
            <a:r>
              <a:rPr lang="zh-CN" altLang="en-US" dirty="0"/>
              <a:t>销售榜中（销售指数降序），共有品牌</a:t>
            </a:r>
            <a:r>
              <a:rPr lang="en-US" altLang="zh-CN" dirty="0"/>
              <a:t>20</a:t>
            </a:r>
            <a:r>
              <a:rPr lang="zh-CN" altLang="en-US" dirty="0"/>
              <a:t>款商品， 最高排在第</a:t>
            </a:r>
            <a:r>
              <a:rPr lang="en-US" altLang="zh-CN" dirty="0"/>
              <a:t>17</a:t>
            </a:r>
            <a:r>
              <a:rPr lang="zh-CN" altLang="en-US" dirty="0"/>
              <a:t>位。其中包含</a:t>
            </a:r>
            <a:r>
              <a:rPr lang="en-US" altLang="zh-CN" dirty="0"/>
              <a:t>4</a:t>
            </a:r>
            <a:r>
              <a:rPr lang="zh-CN" altLang="en-US" dirty="0"/>
              <a:t>款</a:t>
            </a:r>
            <a:r>
              <a:rPr lang="en-US" altLang="zh-CN" dirty="0"/>
              <a:t>ESS/60</a:t>
            </a:r>
            <a:r>
              <a:rPr lang="zh-CN" altLang="en-US" dirty="0"/>
              <a:t>仓调价折扣商品，其中折扣</a:t>
            </a:r>
            <a:r>
              <a:rPr lang="en-US" altLang="zh-CN" dirty="0"/>
              <a:t>TOP1</a:t>
            </a:r>
            <a:r>
              <a:rPr lang="zh-CN" altLang="en-US" dirty="0"/>
              <a:t>为唯品到色独家。女鞋虽暂无商品进入行业销售</a:t>
            </a:r>
            <a:r>
              <a:rPr lang="en-US" altLang="zh-CN" dirty="0"/>
              <a:t>TOP500</a:t>
            </a:r>
            <a:r>
              <a:rPr lang="zh-CN" altLang="en-US" dirty="0"/>
              <a:t>，但女凉鞋细分类目中有</a:t>
            </a:r>
            <a:r>
              <a:rPr lang="en-US" altLang="zh-CN" dirty="0"/>
              <a:t>10</a:t>
            </a:r>
            <a:r>
              <a:rPr lang="zh-CN" altLang="en-US" dirty="0"/>
              <a:t>款进入行业销售榜单。其中包含</a:t>
            </a:r>
            <a:r>
              <a:rPr lang="en-US" altLang="zh-CN" dirty="0"/>
              <a:t>1</a:t>
            </a:r>
            <a:r>
              <a:rPr lang="zh-CN" altLang="en-US" dirty="0"/>
              <a:t>款春季新品及</a:t>
            </a:r>
            <a:r>
              <a:rPr lang="en-US" altLang="zh-CN" dirty="0"/>
              <a:t>2</a:t>
            </a:r>
            <a:r>
              <a:rPr lang="zh-CN" altLang="en-US" dirty="0"/>
              <a:t>款</a:t>
            </a:r>
            <a:r>
              <a:rPr lang="en-US" altLang="zh-CN" dirty="0"/>
              <a:t>ESS</a:t>
            </a:r>
            <a:r>
              <a:rPr lang="zh-CN" altLang="en-US" dirty="0"/>
              <a:t>折扣凉鞋。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7CF3B7D-C602-48EB-A288-DEB8D8501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519" y="5620898"/>
            <a:ext cx="4002823" cy="722857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D764F24C-8264-4228-9411-4DEC5C056523}"/>
              </a:ext>
            </a:extLst>
          </p:cNvPr>
          <p:cNvGrpSpPr/>
          <p:nvPr/>
        </p:nvGrpSpPr>
        <p:grpSpPr>
          <a:xfrm>
            <a:off x="6266464" y="5620898"/>
            <a:ext cx="8005645" cy="722857"/>
            <a:chOff x="6779085" y="5620898"/>
            <a:chExt cx="8005645" cy="722857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3CB83428-774A-40A4-8BC5-34629B635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79085" y="5620898"/>
              <a:ext cx="4002823" cy="722857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C17C7BB5-FD0D-4A02-8C87-65F6AB6E5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1907" y="5620898"/>
              <a:ext cx="4002823" cy="722857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1F43408-8F18-4C8C-ACD5-129C74E8C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504" y="1868415"/>
            <a:ext cx="14887575" cy="10414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41B2668-926E-459E-87F8-E32AC8E08F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504" y="3426195"/>
            <a:ext cx="14887575" cy="104709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80FE68C-6EF5-498E-8855-90AFB4E3A1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5519" y="6379253"/>
            <a:ext cx="4002823" cy="88577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96458F0-03CA-433E-8EB8-B77D0FEC7C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5519" y="7265032"/>
            <a:ext cx="4002823" cy="89076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95FD046-C1DA-4640-81A5-B74C02800B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65518" y="8150811"/>
            <a:ext cx="3977620" cy="87395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E05B850-2426-45D5-864F-1421D4BC9A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65518" y="9024767"/>
            <a:ext cx="4000029" cy="87395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FE94BA5-F7C3-4015-BA8E-E01638086E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65518" y="9878194"/>
            <a:ext cx="4000025" cy="87395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3D9DCCE-ABA0-44DC-AC0E-5745B97934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54234" y="6343755"/>
            <a:ext cx="3980399" cy="88577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97881F2A-2771-47DB-84F6-33866A493C9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54234" y="7268628"/>
            <a:ext cx="4199191" cy="88218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AB943D6-5C06-42A5-B9F4-71C7591757B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66464" y="8150810"/>
            <a:ext cx="4000025" cy="87395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DC87712-80BB-4D29-B727-8EA809F1E7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51439" y="9003221"/>
            <a:ext cx="3900020" cy="87395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AA0EFC61-B95D-466B-9BAD-05C2E1229E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51435" y="9868797"/>
            <a:ext cx="3806664" cy="83170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AB5920D-8A33-4F17-A356-99EF7A308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20795" y="6343753"/>
            <a:ext cx="3914687" cy="88218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31E8A207-9AEC-49FD-BA6C-10B73EDEB05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20795" y="7209441"/>
            <a:ext cx="4099817" cy="89076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BD0CB5B-51AE-4815-AD04-39257AEE55A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120795" y="8177868"/>
            <a:ext cx="4143934" cy="88218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FFC9A6E-A248-4A04-8B5B-27C27909772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20795" y="9024765"/>
            <a:ext cx="4067203" cy="88218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D27A887-CDC1-4DAD-9706-EC4C96F17C6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120795" y="9885334"/>
            <a:ext cx="4143934" cy="905397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0DAD8E29-85CB-4354-A446-CEF420474747}"/>
              </a:ext>
            </a:extLst>
          </p:cNvPr>
          <p:cNvSpPr/>
          <p:nvPr/>
        </p:nvSpPr>
        <p:spPr>
          <a:xfrm>
            <a:off x="6291668" y="9003221"/>
            <a:ext cx="3900020" cy="8574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7D0CB86-FE27-49E0-AA03-167E3BCEFCDC}"/>
              </a:ext>
            </a:extLst>
          </p:cNvPr>
          <p:cNvSpPr/>
          <p:nvPr/>
        </p:nvSpPr>
        <p:spPr>
          <a:xfrm>
            <a:off x="2165517" y="7251547"/>
            <a:ext cx="4085917" cy="8574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D8E7517-8FE3-4B74-91C5-9557733966BE}"/>
              </a:ext>
            </a:extLst>
          </p:cNvPr>
          <p:cNvSpPr/>
          <p:nvPr/>
        </p:nvSpPr>
        <p:spPr>
          <a:xfrm>
            <a:off x="10176663" y="8141055"/>
            <a:ext cx="4124870" cy="873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39EF589-B102-4CDE-870B-DB561995D2C2}"/>
              </a:ext>
            </a:extLst>
          </p:cNvPr>
          <p:cNvSpPr/>
          <p:nvPr/>
        </p:nvSpPr>
        <p:spPr>
          <a:xfrm>
            <a:off x="10176663" y="9879792"/>
            <a:ext cx="4124870" cy="873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MoNTHLY</a:t>
            </a:r>
            <a:r>
              <a:rPr lang="en-US" dirty="0"/>
              <a:t> SALES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t>2</a:t>
            </a:fld>
            <a:endParaRPr lang="en-SG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825E0E9E-FA82-49D7-8D2D-6B955772953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199" y="1402804"/>
            <a:ext cx="11737701" cy="3385467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B297D006-C988-4C17-A301-A091E343EA6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349" y="5254886"/>
            <a:ext cx="13333098" cy="3378853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57637E2C-9B99-4D0F-84CD-A2B50F60E46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650" y="9100355"/>
            <a:ext cx="13114796" cy="80619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982894" y="10084918"/>
            <a:ext cx="2138680" cy="201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50">
                <a:latin typeface="FuturaPT-Medium"/>
                <a:cs typeface="FuturaPT-Medium"/>
              </a:rPr>
              <a:t>CHARLES</a:t>
            </a:r>
            <a:r>
              <a:rPr sz="1150" spc="40">
                <a:latin typeface="FuturaPT-Medium"/>
                <a:cs typeface="FuturaPT-Medium"/>
              </a:rPr>
              <a:t> </a:t>
            </a:r>
            <a:r>
              <a:rPr sz="1150">
                <a:latin typeface="FuturaPT-Medium"/>
                <a:cs typeface="FuturaPT-Medium"/>
              </a:rPr>
              <a:t>&amp;</a:t>
            </a:r>
            <a:r>
              <a:rPr sz="1150" spc="45">
                <a:latin typeface="FuturaPT-Medium"/>
                <a:cs typeface="FuturaPT-Medium"/>
              </a:rPr>
              <a:t> </a:t>
            </a:r>
            <a:r>
              <a:rPr sz="1150">
                <a:latin typeface="FuturaPT-Medium"/>
                <a:cs typeface="FuturaPT-Medium"/>
              </a:rPr>
              <a:t>KEITH</a:t>
            </a:r>
            <a:r>
              <a:rPr sz="1150" spc="55">
                <a:latin typeface="FuturaPT-Medium"/>
                <a:cs typeface="FuturaPT-Medium"/>
              </a:rPr>
              <a:t> </a:t>
            </a:r>
            <a:r>
              <a:rPr sz="1150" spc="-10">
                <a:latin typeface="FuturaPT-Medium"/>
                <a:cs typeface="FuturaPT-Medium"/>
              </a:rPr>
              <a:t>CONFIDENTIAL</a:t>
            </a:r>
            <a:endParaRPr sz="1150">
              <a:latin typeface="FuturaPT-Medium"/>
              <a:cs typeface="FuturaPT-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KPI LFL</a:t>
            </a:r>
            <a:endParaRPr lang="zh-CN" alt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t>3</a:t>
            </a:fld>
            <a:endParaRPr lang="en-SG" dirty="0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3378CCE6-870B-4605-A3C6-A484B108FC8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551" y="1931193"/>
            <a:ext cx="13310997" cy="74469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</a:t>
            </a:r>
            <a:endParaRPr lang="zh-CN" altLang="en-US" dirty="0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6A56AFEA-EA60-4AC6-89B7-9E8C74B0CE7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75" y="1611550"/>
            <a:ext cx="12041550" cy="2640997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C3AEAD2C-E2B1-4CA4-831F-E982A8135D1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74" y="4387087"/>
            <a:ext cx="12041549" cy="2626824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E2D36E7C-5EC9-434F-A555-0304B8A3C07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73" y="7162624"/>
            <a:ext cx="12041548" cy="39326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performance-BAGS</a:t>
            </a:r>
            <a:endParaRPr lang="zh-CN" altLang="en-US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CA977122-1DE9-49A7-89CC-0BD6AC6D43C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22" y="2230438"/>
            <a:ext cx="13882053" cy="3010242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A9B2B69-549B-4275-9536-CA23946A4E3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22" y="5470467"/>
            <a:ext cx="13882053" cy="477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44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performance-SHOES</a:t>
            </a:r>
            <a:endParaRPr lang="zh-CN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152B7A-115B-4677-AAB3-60C53379B80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99" y="2148481"/>
            <a:ext cx="14374101" cy="31478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4D9730-3959-425C-8513-0469623E874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99" y="5549899"/>
            <a:ext cx="14374101" cy="493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33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6919595" cy="478790"/>
          </a:xfrm>
        </p:spPr>
        <p:txBody>
          <a:bodyPr>
            <a:noAutofit/>
          </a:bodyPr>
          <a:lstStyle/>
          <a:p>
            <a:r>
              <a:rPr lang="en-US" altLang="zh-CN" dirty="0" err="1"/>
              <a:t>Regular&amp;discount</a:t>
            </a:r>
            <a:endParaRPr lang="zh-CN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CD04F7-F1BF-479E-A11E-86A1E4C25FF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179" y="2002472"/>
            <a:ext cx="15061741" cy="82470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subcategory</a:t>
            </a:r>
            <a:endParaRPr lang="zh-CN" altLang="en-US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27ADD95A-8F61-41C1-B19A-1FA22D81737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899" y="1487670"/>
            <a:ext cx="11992301" cy="92851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TOP PRODUCTS-bags</a:t>
            </a:r>
            <a:endParaRPr lang="zh-CN" altLang="en-US" dirty="0"/>
          </a:p>
        </p:txBody>
      </p:sp>
      <p:sp>
        <p:nvSpPr>
          <p:cNvPr id="32" name="TextBox 5">
            <a:extLst>
              <a:ext uri="{FF2B5EF4-FFF2-40B4-BE49-F238E27FC236}">
                <a16:creationId xmlns:a16="http://schemas.microsoft.com/office/drawing/2014/main" id="{F19A2297-ADEB-4543-BFA8-695040C71FE2}"/>
              </a:ext>
            </a:extLst>
          </p:cNvPr>
          <p:cNvSpPr txBox="1"/>
          <p:nvPr/>
        </p:nvSpPr>
        <p:spPr>
          <a:xfrm>
            <a:off x="623405" y="9672629"/>
            <a:ext cx="15804213" cy="562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月流水销量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包款已按五月网页抓取结果更新；榜单、商品图和销售走势来自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Tableau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五月筛选数据。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D4F1F24-0EE1-4C70-B952-E54B4F5D51A7}"/>
              </a:ext>
            </a:extLst>
          </p:cNvPr>
          <p:cNvSpPr/>
          <p:nvPr/>
        </p:nvSpPr>
        <p:spPr>
          <a:xfrm>
            <a:off x="16942366" y="8263844"/>
            <a:ext cx="2245931" cy="1614354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89B8953-4873-4E8C-8EA8-522F6E372A6A}"/>
              </a:ext>
            </a:extLst>
          </p:cNvPr>
          <p:cNvSpPr/>
          <p:nvPr/>
        </p:nvSpPr>
        <p:spPr>
          <a:xfrm>
            <a:off x="16942365" y="1900066"/>
            <a:ext cx="2245931" cy="1614354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390CB0A-232C-479E-A816-F8C3C772595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61" y="1926820"/>
            <a:ext cx="13134480" cy="7460067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4E5364A-155B-44AC-BCAC-8CA91C01D95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009" y="1926821"/>
            <a:ext cx="2245931" cy="1587600"/>
          </a:xfrm>
          <a:prstGeom prst="rect">
            <a:avLst/>
          </a:prstGeom>
        </p:spPr>
      </p:pic>
      <p:pic>
        <p:nvPicPr>
          <p:cNvPr id="10" name="Picture 18">
            <a:extLst>
              <a:ext uri="{FF2B5EF4-FFF2-40B4-BE49-F238E27FC236}">
                <a16:creationId xmlns:a16="http://schemas.microsoft.com/office/drawing/2014/main" id="{43C58029-09C0-49D0-8C0A-D4D6EB01877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1926820"/>
            <a:ext cx="2245931" cy="1587600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77A5D676-EBB5-402F-9FC0-DAD97DBD646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009" y="3469265"/>
            <a:ext cx="2245931" cy="1587600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45215770-8B99-49D4-8C67-460E44EBDF63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3512342"/>
            <a:ext cx="2245931" cy="1497287"/>
          </a:xfrm>
          <a:prstGeom prst="rect">
            <a:avLst/>
          </a:prstGeom>
        </p:spPr>
      </p:pic>
      <p:pic>
        <p:nvPicPr>
          <p:cNvPr id="20" name="Picture 14">
            <a:extLst>
              <a:ext uri="{FF2B5EF4-FFF2-40B4-BE49-F238E27FC236}">
                <a16:creationId xmlns:a16="http://schemas.microsoft.com/office/drawing/2014/main" id="{90A24479-CA74-4148-933F-CB8A3996A24E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009" y="5088644"/>
            <a:ext cx="2245931" cy="1587600"/>
          </a:xfrm>
          <a:prstGeom prst="rect">
            <a:avLst/>
          </a:prstGeom>
        </p:spPr>
      </p:pic>
      <p:pic>
        <p:nvPicPr>
          <p:cNvPr id="22" name="Picture 12">
            <a:extLst>
              <a:ext uri="{FF2B5EF4-FFF2-40B4-BE49-F238E27FC236}">
                <a16:creationId xmlns:a16="http://schemas.microsoft.com/office/drawing/2014/main" id="{4DB6E437-239C-4A2B-9F90-268D7EE8F972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5088644"/>
            <a:ext cx="2245931" cy="1587600"/>
          </a:xfrm>
          <a:prstGeom prst="rect">
            <a:avLst/>
          </a:prstGeom>
        </p:spPr>
      </p:pic>
      <p:pic>
        <p:nvPicPr>
          <p:cNvPr id="26" name="Picture 8">
            <a:extLst>
              <a:ext uri="{FF2B5EF4-FFF2-40B4-BE49-F238E27FC236}">
                <a16:creationId xmlns:a16="http://schemas.microsoft.com/office/drawing/2014/main" id="{1C8E0405-F1F3-4CBF-A2B4-02F72F6EE91C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011" y="6689621"/>
            <a:ext cx="2245931" cy="1587600"/>
          </a:xfrm>
          <a:prstGeom prst="rect">
            <a:avLst/>
          </a:prstGeom>
        </p:spPr>
      </p:pic>
      <p:pic>
        <p:nvPicPr>
          <p:cNvPr id="29" name="Picture 8">
            <a:extLst>
              <a:ext uri="{FF2B5EF4-FFF2-40B4-BE49-F238E27FC236}">
                <a16:creationId xmlns:a16="http://schemas.microsoft.com/office/drawing/2014/main" id="{C30ED47F-BD2C-4CBE-97BB-772613E7D18E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6676244"/>
            <a:ext cx="2245931" cy="1587600"/>
          </a:xfrm>
          <a:prstGeom prst="rect">
            <a:avLst/>
          </a:prstGeom>
        </p:spPr>
      </p:pic>
      <p:pic>
        <p:nvPicPr>
          <p:cNvPr id="34" name="Picture 6">
            <a:extLst>
              <a:ext uri="{FF2B5EF4-FFF2-40B4-BE49-F238E27FC236}">
                <a16:creationId xmlns:a16="http://schemas.microsoft.com/office/drawing/2014/main" id="{C0CC7770-0D54-4101-A4FE-82C5A5E8DB88}"/>
              </a:ext>
            </a:extLst>
          </p:cNvPr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0371" y="8290598"/>
            <a:ext cx="2245931" cy="1587600"/>
          </a:xfrm>
          <a:prstGeom prst="rect">
            <a:avLst/>
          </a:prstGeom>
        </p:spPr>
      </p:pic>
      <p:pic>
        <p:nvPicPr>
          <p:cNvPr id="37" name="Picture 10">
            <a:extLst>
              <a:ext uri="{FF2B5EF4-FFF2-40B4-BE49-F238E27FC236}">
                <a16:creationId xmlns:a16="http://schemas.microsoft.com/office/drawing/2014/main" id="{32461EDD-A2BC-4106-8024-A6F8D1BE5CC4}"/>
              </a:ext>
            </a:extLst>
          </p:cNvPr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8290598"/>
            <a:ext cx="2245931" cy="1587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f056be8-1f91-40b0-b9fd-5efc3081d0a8">
      <Terms xmlns="http://schemas.microsoft.com/office/infopath/2007/PartnerControls"/>
    </lcf76f155ced4ddcb4097134ff3c332f>
    <TaxCatchAll xmlns="6f452751-36fa-4bb6-9dad-4b34b523004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FCB5A6F4D0914BBB1B4D9CB6875712" ma:contentTypeVersion="16" ma:contentTypeDescription="Create a new document." ma:contentTypeScope="" ma:versionID="837a6b05e1852a52dd68aa9c591b1fa2">
  <xsd:schema xmlns:xsd="http://www.w3.org/2001/XMLSchema" xmlns:xs="http://www.w3.org/2001/XMLSchema" xmlns:p="http://schemas.microsoft.com/office/2006/metadata/properties" xmlns:ns2="af056be8-1f91-40b0-b9fd-5efc3081d0a8" xmlns:ns3="6f452751-36fa-4bb6-9dad-4b34b5230041" targetNamespace="http://schemas.microsoft.com/office/2006/metadata/properties" ma:root="true" ma:fieldsID="52eef478cfddbcf66354788a7a027c5e" ns2:_="" ns3:_="">
    <xsd:import namespace="af056be8-1f91-40b0-b9fd-5efc3081d0a8"/>
    <xsd:import namespace="6f452751-36fa-4bb6-9dad-4b34b52300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056be8-1f91-40b0-b9fd-5efc3081d0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1bfb18e-b4a7-490a-b807-d6d66d1b86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52751-36fa-4bb6-9dad-4b34b523004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daf8ce9-3dad-418e-b055-7c1d0c4e110f}" ma:internalName="TaxCatchAll" ma:showField="CatchAllData" ma:web="6f452751-36fa-4bb6-9dad-4b34b52300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913FED-865B-4178-8DD4-AA8FA68CF789}">
  <ds:schemaRefs>
    <ds:schemaRef ds:uri="12e3d7c3-5590-4201-8ec9-e705f8564a3f"/>
    <ds:schemaRef ds:uri="79ae046a-146a-4f74-933e-fa41f7030882"/>
    <ds:schemaRef ds:uri="http://schemas.microsoft.com/office/2006/metadata/properties"/>
    <ds:schemaRef ds:uri="http://schemas.microsoft.com/office/infopath/2007/PartnerControls"/>
    <ds:schemaRef ds:uri="af056be8-1f91-40b0-b9fd-5efc3081d0a8"/>
    <ds:schemaRef ds:uri="6f452751-36fa-4bb6-9dad-4b34b5230041"/>
  </ds:schemaRefs>
</ds:datastoreItem>
</file>

<file path=customXml/itemProps2.xml><?xml version="1.0" encoding="utf-8"?>
<ds:datastoreItem xmlns:ds="http://schemas.openxmlformats.org/officeDocument/2006/customXml" ds:itemID="{BC5DA20D-3AE1-445C-9248-489174BFE0F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67FE32-ECD3-4647-B8BD-7E4403CA2C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056be8-1f91-40b0-b9fd-5efc3081d0a8"/>
    <ds:schemaRef ds:uri="6f452751-36fa-4bb6-9dad-4b34b52300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1102694-da46-42b1-8eab-608c2550e73b}" enabled="0" method="" siteId="{91102694-da46-42b1-8eab-608c2550e73b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29080</TotalTime>
  <Words>1931</Words>
  <Application>Microsoft Office PowerPoint</Application>
  <PresentationFormat>自定义</PresentationFormat>
  <Paragraphs>653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Futura PT Bold</vt:lpstr>
      <vt:lpstr>Futura PT Book</vt:lpstr>
      <vt:lpstr>Futura PT Medium</vt:lpstr>
      <vt:lpstr>FuturaPT-Book</vt:lpstr>
      <vt:lpstr>FuturaPT-Medium</vt:lpstr>
      <vt:lpstr>微软雅黑</vt:lpstr>
      <vt:lpstr>Arial</vt:lpstr>
      <vt:lpstr>Calibri</vt:lpstr>
      <vt:lpstr>Wingdings</vt:lpstr>
      <vt:lpstr>Office Theme</vt:lpstr>
      <vt:lpstr>PowerPoint 演示文稿</vt:lpstr>
      <vt:lpstr>MoNTHLY SALES</vt:lpstr>
      <vt:lpstr>KPI LFL</vt:lpstr>
      <vt:lpstr>Category performance</vt:lpstr>
      <vt:lpstr>Category performance-BAGS</vt:lpstr>
      <vt:lpstr>Category performance-SHOES</vt:lpstr>
      <vt:lpstr>Regular&amp;discount</vt:lpstr>
      <vt:lpstr>subcategory</vt:lpstr>
      <vt:lpstr>TOP PRODUCTS-bags</vt:lpstr>
      <vt:lpstr>TOP PRODUCTS-shoes</vt:lpstr>
      <vt:lpstr>Campaign-年货节</vt:lpstr>
      <vt:lpstr>Uv LFL</vt:lpstr>
      <vt:lpstr>60 WAREHOUSE</vt:lpstr>
      <vt:lpstr>LIVEstream</vt:lpstr>
      <vt:lpstr>LIVEstream</vt:lpstr>
      <vt:lpstr>OTD</vt:lpstr>
      <vt:lpstr>Membership</vt:lpstr>
      <vt:lpstr>return</vt:lpstr>
      <vt:lpstr>rank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wangqingyu</dc:creator>
  <cp:lastModifiedBy>changjiatao</cp:lastModifiedBy>
  <cp:revision>233</cp:revision>
  <dcterms:created xsi:type="dcterms:W3CDTF">2023-10-27T09:43:31Z</dcterms:created>
  <dcterms:modified xsi:type="dcterms:W3CDTF">2026-06-11T08:15:25Z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2023-10-20T00:00:00Z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2023-10-27T00:00:00Z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0x010100B2FCB5A6F4D0914BBB1B4D9CB6875712</vt:lpwstr>
  </property>
  <property fmtid="{D5CDD505-2E9C-101B-9397-08002B2CF9AE}" pid="7" name="MediaServiceImageTags">
    <vt:lpwstr/>
  </property>
</Properties>
</file>